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Lst>
  <p:notesMasterIdLst>
    <p:notesMasterId r:id="rId32"/>
  </p:notesMasterIdLst>
  <p:sldIdLst>
    <p:sldId id="260" r:id="rId2"/>
    <p:sldId id="287" r:id="rId3"/>
    <p:sldId id="329" r:id="rId4"/>
    <p:sldId id="259" r:id="rId5"/>
    <p:sldId id="374" r:id="rId6"/>
    <p:sldId id="264" r:id="rId7"/>
    <p:sldId id="376" r:id="rId8"/>
    <p:sldId id="368" r:id="rId9"/>
    <p:sldId id="369" r:id="rId10"/>
    <p:sldId id="370" r:id="rId11"/>
    <p:sldId id="384" r:id="rId12"/>
    <p:sldId id="385" r:id="rId13"/>
    <p:sldId id="371" r:id="rId14"/>
    <p:sldId id="386" r:id="rId15"/>
    <p:sldId id="387" r:id="rId16"/>
    <p:sldId id="373" r:id="rId17"/>
    <p:sldId id="375" r:id="rId18"/>
    <p:sldId id="377" r:id="rId19"/>
    <p:sldId id="378" r:id="rId20"/>
    <p:sldId id="379" r:id="rId21"/>
    <p:sldId id="390" r:id="rId22"/>
    <p:sldId id="388" r:id="rId23"/>
    <p:sldId id="391" r:id="rId24"/>
    <p:sldId id="393" r:id="rId25"/>
    <p:sldId id="389" r:id="rId26"/>
    <p:sldId id="394" r:id="rId27"/>
    <p:sldId id="381" r:id="rId28"/>
    <p:sldId id="382" r:id="rId29"/>
    <p:sldId id="383"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E2AFF51-3E77-4851-B280-55D9FB00080C}">
          <p14:sldIdLst>
            <p14:sldId id="260"/>
            <p14:sldId id="287"/>
            <p14:sldId id="329"/>
          </p14:sldIdLst>
        </p14:section>
        <p14:section name="无标题节" id="{238ADAB1-A445-42AD-8F41-1E310DB6B63C}">
          <p14:sldIdLst>
            <p14:sldId id="259"/>
            <p14:sldId id="374"/>
            <p14:sldId id="264"/>
            <p14:sldId id="376"/>
            <p14:sldId id="368"/>
            <p14:sldId id="369"/>
            <p14:sldId id="370"/>
            <p14:sldId id="384"/>
            <p14:sldId id="385"/>
            <p14:sldId id="371"/>
            <p14:sldId id="386"/>
            <p14:sldId id="387"/>
            <p14:sldId id="373"/>
            <p14:sldId id="375"/>
            <p14:sldId id="377"/>
            <p14:sldId id="378"/>
            <p14:sldId id="379"/>
            <p14:sldId id="390"/>
            <p14:sldId id="388"/>
            <p14:sldId id="391"/>
            <p14:sldId id="393"/>
            <p14:sldId id="389"/>
            <p14:sldId id="394"/>
            <p14:sldId id="381"/>
            <p14:sldId id="382"/>
            <p14:sldId id="383"/>
            <p14:sldId id="268"/>
          </p14:sldIdLst>
        </p14:section>
      </p14:sectionLst>
    </p:ext>
    <p:ext uri="{EFAFB233-063F-42B5-8137-9DF3F51BA10A}">
      <p15:sldGuideLst xmlns:p15="http://schemas.microsoft.com/office/powerpoint/2012/main">
        <p15:guide id="2" pos="3840" userDrawn="1">
          <p15:clr>
            <a:srgbClr val="A4A3A4"/>
          </p15:clr>
        </p15:guide>
        <p15:guide id="3" orient="horz" pos="31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tony" initials="lt" lastIdx="1" clrIdx="0">
    <p:extLst>
      <p:ext uri="{19B8F6BF-5375-455C-9EA6-DF929625EA0E}">
        <p15:presenceInfo xmlns:p15="http://schemas.microsoft.com/office/powerpoint/2012/main" userId="ab55dc1f040054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FBFBF"/>
    <a:srgbClr val="D6E3FA"/>
    <a:srgbClr val="CED1DF"/>
    <a:srgbClr val="6BB7DF"/>
    <a:srgbClr val="74B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87654" autoAdjust="0"/>
  </p:normalViewPr>
  <p:slideViewPr>
    <p:cSldViewPr snapToGrid="0" showGuides="1">
      <p:cViewPr varScale="1">
        <p:scale>
          <a:sx n="84" d="100"/>
          <a:sy n="84" d="100"/>
        </p:scale>
        <p:origin x="1136" y="184"/>
      </p:cViewPr>
      <p:guideLst>
        <p:guide pos="3840"/>
        <p:guide orient="horz" pos="3181"/>
      </p:guideLst>
    </p:cSldViewPr>
  </p:slideViewPr>
  <p:notesTextViewPr>
    <p:cViewPr>
      <p:scale>
        <a:sx n="1" d="1"/>
        <a:sy n="1" d="1"/>
      </p:scale>
      <p:origin x="0" y="0"/>
    </p:cViewPr>
  </p:notesTextViewPr>
  <p:sorterViewPr>
    <p:cViewPr>
      <p:scale>
        <a:sx n="38" d="100"/>
        <a:sy n="38" d="100"/>
      </p:scale>
      <p:origin x="0" y="-41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5T22:52:30.564"/>
    </inkml:context>
    <inkml:brush xml:id="br0">
      <inkml:brushProperty name="width" value="0.025" units="cm"/>
      <inkml:brushProperty name="height" value="0.025" units="cm"/>
      <inkml:brushProperty name="color" value="#E71224"/>
    </inkml:brush>
  </inkml:definitions>
  <inkml:trace contextRef="#ctx0" brushRef="#br0">684 1 24575,'-13'0'0,"1"0"0,-1 0 0,0 0 0,0 0 0,-7 0 0,-2 0 0,-8 0 0,-20 0 0,15 0 0,-16 6 0,21-4 0,1 11 0,-1-11 0,0 4 0,0 1 0,8-5 0,2 4 0,7-6 0,0 6 0,0-5 0,1 5 0,-1-1 0,0 2 0,0 0 0,0 5 0,1-5 0,-1 0 0,0 4 0,0-4 0,0 6 0,1-1 0,4 8 0,-3-5 0,10 13 0,-5-6 0,-1 7 0,6-7 0,-6 6 0,7-13 0,0 5 0,0 0 0,0-6 0,0 7 0,0-1 0,6-6 0,-5 6 0,5 1 0,-6-7 0,5 6 0,2-7 0,0-1 0,4 1 0,-4 0 0,6-1 0,0-5 0,-1 5 0,8-4 0,-5-1 0,22 7 0,-20-7 0,29 2 0,-21 3 0,14-3 0,-10-1 0,1 5 0,0-5 0,8 8 0,-6-1 0,7-6 0,-9 4 0,0-11 0,-1 4 0,1-6 0,-1 0 0,-7 0 0,6 0 0,-13 0 0,5 0 0,-8 0 0,1 0 0,7 0 0,-5 0 0,5 0 0,-8 0 0,1 0 0,7 0 0,-5 0 0,5 0 0,-7 0 0,-1 0 0,1 0 0,-1-5 0,1-2 0,0-6 0,7-1 0,-6 1 0,7-1 0,-9 1 0,1 0 0,-6 1 0,5-9 0,-10-1 0,19-17 0,-17-3 0,18 1 0,-15 9 0,7 4 0,0 6 0,0 0 0,-6 2 0,-2 7 0,-6 0 0,0 0 0,0 0 0,0 1 0,0-1 0,0-8 0,-6 7 0,-2-14 0,-13 6 0,6-1 0,-7-4 0,9 12 0,5-5 0,-3 12 0,4-3 0,0 4 0,-5-6 0,5 6 0,-13-5 0,5 4 0,-13 0 0,6 3 0,-8 5 0,-9 0 0,7 0 0,-7 0 0,16 0 0,3 0 0,7-6 0,-7 4 0,-2-3 0,-8 5 0,-20 0 0,15 6 0,-36 4 0,26 6 0,0-5 0,16-4 0,16-7 0,6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5T22:52:35.268"/>
    </inkml:context>
    <inkml:brush xml:id="br0">
      <inkml:brushProperty name="width" value="0.025" units="cm"/>
      <inkml:brushProperty name="height" value="0.025" units="cm"/>
      <inkml:brushProperty name="color" value="#E71224"/>
    </inkml:brush>
  </inkml:definitions>
  <inkml:trace contextRef="#ctx0" brushRef="#br0">544 0 24575,'-13'0'0,"0"0"0,0 0 0,0 0 0,1 0 0,-1 0 0,-8 7 0,7-6 0,-14 12 0,13-11 0,-22 12 0,20-6 0,-13 6 0,10 0 0,-2-1 0,-8 9 0,-9-5 0,14 4 0,-12-6 0,15-1 0,-1-6 0,3 4 0,7-5 0,0 6 0,1 0 0,4-1 0,3 1 0,-2 7 0,5-5 0,-4 12 0,6-12 0,0 5 0,6 0 0,3 2 0,4 0 0,2 6 0,-2-14 0,0 7 0,8-1 0,-7-6 0,14 7 0,-6-7 0,7 1 0,1 0 0,0 6 0,-1-4 0,-7 3 0,-2-12 0,10 5 0,-6-4 0,15 6 0,0-7 0,-14 5 0,12-5 0,-23-1 0,14-1 0,-14-6 0,7 0 0,8 8 0,-12-6 0,20 5 0,-22-1 0,5-5 0,-8 5 0,1-6 0,0 0 0,-1 5 0,1-3 0,0 3 0,7-5 0,-6 0 0,23 0 0,-12-6 0,14-2 0,0-1 0,-7-4 0,-1 11 0,-3-11 0,3 4 0,-6 0 0,12-5 0,-15 6 0,0-6 0,-8 0 0,-8 1 0,-6 0 0,0-7 0,0 5 0,0-22 0,-13 12 0,9-14 0,-22 9 0,23 8 0,-17-6 0,11 6 0,1-8 0,-5 1 0,4-1 0,1 8 0,-4 1 0,10 1 0,-10-2 0,10-1 0,-18-4 0,10 4 0,-10 1 0,6 2 0,1 13 0,-7-6 0,5 6 0,-5-1 0,7-3 0,0 9 0,1-4 0,-1 1 0,0 3 0,-7-3 0,5 5 0,-22 0 0,12-7 0,-14 5 0,17-4 0,-6 6 0,6 0 0,-8 0 0,0 0 0,0 0 0,8 0 0,2 0 0,-1 0 0,7 0 0,-14 0 0,13 0 0,-5 0 0,13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5T22:52:39.206"/>
    </inkml:context>
    <inkml:brush xml:id="br0">
      <inkml:brushProperty name="width" value="0.025" units="cm"/>
      <inkml:brushProperty name="height" value="0.025" units="cm"/>
      <inkml:brushProperty name="color" value="#E71224"/>
    </inkml:brush>
  </inkml:definitions>
  <inkml:trace contextRef="#ctx0" brushRef="#br0">647 22 24575,'-13'0'0,"0"0"0,-16 0 0,4 0 0,-14 0 0,17 0 0,1 0 0,1 0 0,-2 0 0,0-6 0,1 5 0,1-5 0,5 6 0,-5 0 0,0 0 0,-3 0 0,-16 0 0,-2 0 0,-10 8 0,17-6 0,4 5 0,17-1 0,1 1 0,-1 5 0,0 1 0,-1 7 0,7-5 0,-7 12 0,13-5 0,-12 0 0,12-1 0,-5-1 0,6-6 0,0 14 0,7-6 0,-5 8 0,12 9 0,-6-7 0,8 6 0,-1-8 0,-7 0 0,-2-1 0,0-7 0,-5-2 0,12 1 0,-6-7 0,7 14 0,-1-14 0,1 7 0,-2-9 0,1 1 0,7 0 0,-5-5 0,22 6 0,-13-13 0,8 7 0,-5-1 0,-5 1 0,0 0 0,-1-1 0,-1-1 0,-6-4 0,6 4 0,1 1 0,10-5 0,10 12 0,1-13 0,-11 7 0,-11-8 0,-7 0 0,-1 0 0,9 0 0,1-7 0,0 0 0,5-1 0,-5-5 0,8 5 0,0-7 0,-8 7 0,-2 1 0,-8 2 0,1 3 0,0-9 0,-1 4 0,1-6 0,7-8 0,-11-1 0,17-8 0,-22 1 0,9 6 0,-13-4 0,0 4 0,0 1 0,0 2 0,0-1 0,0 7 0,0-14 0,0 6 0,0-8 0,0 0 0,0 0 0,0 1 0,-6 6 0,-2-5 0,1 6 0,0-8 0,-6 1 0,9 6 0,-15-4 0,11 12 0,0-5 0,-3 7 0,4 0 0,-14 6 0,-1 1 0,-8 6 0,8 0 0,-6 0 0,14 0 0,-7 0 0,1 0 0,5 0 0,-5 0 0,7 0 0,-7 0 0,5 0 0,-5 0 0,7 0 0,0 0 0,0 0 0,0 0 0,1 0 0,4 0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5T22:52:41.613"/>
    </inkml:context>
    <inkml:brush xml:id="br0">
      <inkml:brushProperty name="width" value="0.025" units="cm"/>
      <inkml:brushProperty name="height" value="0.025" units="cm"/>
      <inkml:brushProperty name="color" value="#E71224"/>
    </inkml:brush>
  </inkml:definitions>
  <inkml:trace contextRef="#ctx0" brushRef="#br0">598 2 24575,'-13'0'0,"0"0"0,0 0 0,-7 7 0,-2-6 0,-17 13 0,14-6 0,-21 1 0,21 3 0,-14-4 0,0 8 0,-14 9 0,9-7 0,-7 7 0,22-3 0,6-12 0,3 8 0,7-11 0,0 6 0,6 7 0,-5 2 0,10 0 0,-4-2 0,6-7 0,-7 7 0,-1 2 0,-1 0 0,3-1 0,6-9 0,0 1 0,0-1 0,0 9 0,0-7 0,6 14 0,2-6 0,7 7 0,0 1 0,6 0 0,12 1 0,19 3 0,-8-8 0,16 7 0,-7-14 0,11 15 0,1-7 0,21 13 0,-29-13 0,9 0 0,-35-12 0,-3-1 0,-6-7 0,0 6 0,6-12 0,-14 5 0,14-6 0,-14 0 0,14 0 0,-13 0 0,5 0 0,-8 0 0,1-6 0,7-2 0,-5-5 0,12-2 0,-12 2 0,13-2 0,-6-5 0,7-3 0,-12 0 0,1 3 0,-10 0 0,6-3 0,1-6 0,-7-1 0,-1 0 0,-1 0 0,-4-9 0,5 7 0,-7-16 0,-7 15 0,-2-15 0,-15 6 0,6 1 0,-12 8 0,20 13 0,-9 6 0,12 1 0,-6 0 0,1 1 0,-1-1 0,-8-8 0,-1 6 0,-8-7 0,8 8 0,-15-1 0,20 1 0,-13 0 0,10 0 0,-12-8 0,8 11 0,-23-19 0,13 19 0,-7-13 0,9 15 0,12 2 0,-1 7 0,-1 0 0,6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05T22:52:44.365"/>
    </inkml:context>
    <inkml:brush xml:id="br0">
      <inkml:brushProperty name="width" value="0.025" units="cm"/>
      <inkml:brushProperty name="height" value="0.025" units="cm"/>
      <inkml:brushProperty name="color" value="#E71224"/>
    </inkml:brush>
  </inkml:definitions>
  <inkml:trace contextRef="#ctx0" brushRef="#br0">173 1 24575,'-6'12'0,"-1"1"0,-6 7 0,-8 2 0,4 8 0,-3-8 0,4 15 0,3-20 0,-3 20 0,9-23 0,-6 14 0,11-13 0,-11 12 0,11-12 0,-5 12 0,7-4 0,0-1 0,0 5 0,0-5 0,0 8 0,0-8 0,0-2 0,0 0 0,0 2 0,0 0 0,0-1 0,6-9 0,-5 1 0,5-1 0,-1 1 0,3 0 0,-1-1 0,4 1 0,-4 0 0,5-1 0,1 1 0,0-1 0,-1 1 0,1 0 0,0-6 0,-1-2 0,1 1 0,-1-5 0,9 12 0,-7-12 0,14 6 0,14 1 0,-7-6 0,15 7 0,-28-4 0,6-3 0,-13 3 0,5-5 0,0 0 0,2 0 0,0 0 0,-2 0 0,-7 0 0,-1-5 0,9-10 0,-7 6 0,7-17 0,-8 17 0,1-12 0,-2 8 0,2-7 0,-1 5 0,0-5 0,0 7 0,0 0 0,-1 1 0,-5-1 0,6-8 0,-12 7 0,11-7 0,-5 9 0,0-1 0,-1 0 0,-6 0 0,0 0 0,0 1 0,6-1 0,-5-8 0,5-1 0,-6-8 0,0 1 0,0 6 0,0 3 0,0 0 0,0 5 0,0-13 0,-7 6 0,0 0 0,-8-6 0,2 13 0,-1-5 0,1 13 0,0-5 0,1 11 0,-1-11 0,0 5 0,-7-6 0,-3-8 0,-6 11 0,-10-18 0,6 24 0,-6-18 0,17 21 0,2-6 0,-1 7 0,7 0 0,-14 0 0,13 0 0,-5 0 0,7 0 0,0 0 0,0 0 0,1 0 0,-1 0 0,0 0 0,0 0 0,0 6 0,0 1 0,1 0 0,-1-2 0,0 1 0,0 1 0,6 0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8E542-6393-4EC2-9448-35299877AADB}" type="datetimeFigureOut">
              <a:rPr lang="zh-CN" altLang="en-US" smtClean="0"/>
              <a:t>2020/7/6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105400-AF1B-4257-B018-87B0BF502D69}" type="slidenum">
              <a:rPr lang="zh-CN" altLang="en-US" smtClean="0"/>
              <a:t>‹#›</a:t>
            </a:fld>
            <a:endParaRPr lang="zh-CN" altLang="en-US"/>
          </a:p>
        </p:txBody>
      </p:sp>
    </p:spTree>
    <p:extLst>
      <p:ext uri="{BB962C8B-B14F-4D97-AF65-F5344CB8AC3E}">
        <p14:creationId xmlns:p14="http://schemas.microsoft.com/office/powerpoint/2010/main" val="1061282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职场单身率：</a:t>
            </a:r>
            <a:r>
              <a:rPr lang="en-US" altLang="zh-CN" dirty="0"/>
              <a:t>2017</a:t>
            </a:r>
            <a:r>
              <a:rPr lang="zh-CN" altLang="en-US" dirty="0"/>
              <a:t>年智联招聘调查数据；  </a:t>
            </a:r>
            <a:endParaRPr lang="en-US" altLang="zh-CN" dirty="0"/>
          </a:p>
          <a:p>
            <a:r>
              <a:rPr lang="zh-CN" altLang="en-US" dirty="0"/>
              <a:t>全国单身人口：中国统计年鉴</a:t>
            </a:r>
            <a:r>
              <a:rPr lang="en-US" altLang="zh-CN" dirty="0"/>
              <a:t>2017</a:t>
            </a:r>
            <a:r>
              <a:rPr lang="zh-CN" altLang="en-US" dirty="0"/>
              <a:t>数据</a:t>
            </a:r>
          </a:p>
        </p:txBody>
      </p:sp>
      <p:sp>
        <p:nvSpPr>
          <p:cNvPr id="4" name="灯片编号占位符 3"/>
          <p:cNvSpPr>
            <a:spLocks noGrp="1"/>
          </p:cNvSpPr>
          <p:nvPr>
            <p:ph type="sldNum" sz="quarter" idx="5"/>
          </p:nvPr>
        </p:nvSpPr>
        <p:spPr/>
        <p:txBody>
          <a:bodyPr/>
          <a:lstStyle/>
          <a:p>
            <a:fld id="{D3105400-AF1B-4257-B018-87B0BF502D69}" type="slidenum">
              <a:rPr lang="zh-CN" altLang="en-US" smtClean="0"/>
              <a:t>2</a:t>
            </a:fld>
            <a:endParaRPr lang="zh-CN" altLang="en-US"/>
          </a:p>
        </p:txBody>
      </p:sp>
    </p:spTree>
    <p:extLst>
      <p:ext uri="{BB962C8B-B14F-4D97-AF65-F5344CB8AC3E}">
        <p14:creationId xmlns:p14="http://schemas.microsoft.com/office/powerpoint/2010/main" val="26007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3105400-AF1B-4257-B018-87B0BF502D69}" type="slidenum">
              <a:rPr lang="zh-CN" altLang="en-US" smtClean="0"/>
              <a:t>30</a:t>
            </a:fld>
            <a:endParaRPr lang="zh-CN" altLang="en-US"/>
          </a:p>
        </p:txBody>
      </p:sp>
    </p:spTree>
    <p:extLst>
      <p:ext uri="{BB962C8B-B14F-4D97-AF65-F5344CB8AC3E}">
        <p14:creationId xmlns:p14="http://schemas.microsoft.com/office/powerpoint/2010/main" val="643820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13432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328684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494349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016153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5213500"/>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276686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3624991"/>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047789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251790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896542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1BEF0D-F0BB-DE4B-95CE-6DB70DBA9567}" type="datetimeFigureOut">
              <a:rPr lang="en-US" smtClean="0"/>
              <a:pPr/>
              <a:t>7/6/20</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81922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7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7/6/20</a:t>
            </a:fld>
            <a:endParaRPr 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821721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66310" y="3996513"/>
            <a:ext cx="7879081" cy="707886"/>
          </a:xfrm>
          <a:prstGeom prst="rect">
            <a:avLst/>
          </a:prstGeom>
          <a:noFill/>
        </p:spPr>
        <p:txBody>
          <a:bodyPr wrap="none" rtlCol="0">
            <a:spAutoFit/>
          </a:bodyPr>
          <a:lstStyle/>
          <a:p>
            <a:pPr algn="ctr"/>
            <a:r>
              <a:rPr lang="zh-CN" altLang="en-US" sz="4000" dirty="0">
                <a:solidFill>
                  <a:sysClr val="windowText" lastClr="000000"/>
                </a:solidFill>
                <a:latin typeface="+mn-ea"/>
              </a:rPr>
              <a:t>世纪佳缘会员分析及预测配对研究</a:t>
            </a:r>
          </a:p>
        </p:txBody>
      </p:sp>
      <p:sp>
        <p:nvSpPr>
          <p:cNvPr id="8" name="文本框 7"/>
          <p:cNvSpPr txBox="1"/>
          <p:nvPr/>
        </p:nvSpPr>
        <p:spPr>
          <a:xfrm>
            <a:off x="4136189" y="5232906"/>
            <a:ext cx="2933816" cy="461665"/>
          </a:xfrm>
          <a:prstGeom prst="rect">
            <a:avLst/>
          </a:prstGeom>
          <a:noFill/>
        </p:spPr>
        <p:txBody>
          <a:bodyPr wrap="none" rtlCol="0">
            <a:spAutoFit/>
          </a:bodyPr>
          <a:lstStyle/>
          <a:p>
            <a:r>
              <a:rPr lang="zh-CN" altLang="en-US" sz="2400" dirty="0">
                <a:solidFill>
                  <a:schemeClr val="accent6"/>
                </a:solidFill>
                <a:latin typeface="+mn-ea"/>
              </a:rPr>
              <a:t>姜 慧</a:t>
            </a:r>
            <a:r>
              <a:rPr lang="zh-CN" altLang="en-US" sz="2400" dirty="0">
                <a:solidFill>
                  <a:schemeClr val="bg1">
                    <a:lumMod val="50000"/>
                  </a:schemeClr>
                </a:solidFill>
                <a:latin typeface="+mn-ea"/>
              </a:rPr>
              <a:t> </a:t>
            </a:r>
            <a:r>
              <a:rPr lang="en-US" altLang="zh-CN" sz="2400" dirty="0">
                <a:solidFill>
                  <a:schemeClr val="bg1">
                    <a:lumMod val="50000"/>
                  </a:schemeClr>
                </a:solidFill>
                <a:latin typeface="+mn-ea"/>
              </a:rPr>
              <a:t>/</a:t>
            </a:r>
            <a:r>
              <a:rPr lang="en-US" altLang="zh-CN" sz="2400" dirty="0">
                <a:solidFill>
                  <a:sysClr val="windowText" lastClr="000000"/>
                </a:solidFill>
                <a:latin typeface="+mn-ea"/>
              </a:rPr>
              <a:t> </a:t>
            </a:r>
            <a:r>
              <a:rPr lang="zh-CN" altLang="en-US" sz="2400" dirty="0">
                <a:solidFill>
                  <a:schemeClr val="accent5"/>
                </a:solidFill>
                <a:latin typeface="+mn-ea"/>
              </a:rPr>
              <a:t>苏 杰 </a:t>
            </a:r>
            <a:r>
              <a:rPr lang="en-US" altLang="zh-CN" sz="2400" dirty="0">
                <a:solidFill>
                  <a:schemeClr val="accent4">
                    <a:lumMod val="75000"/>
                  </a:schemeClr>
                </a:solidFill>
                <a:latin typeface="+mn-ea"/>
              </a:rPr>
              <a:t>/</a:t>
            </a:r>
            <a:r>
              <a:rPr lang="en-US" altLang="zh-CN" sz="2400" dirty="0">
                <a:solidFill>
                  <a:schemeClr val="accent5"/>
                </a:solidFill>
                <a:latin typeface="+mn-ea"/>
              </a:rPr>
              <a:t> </a:t>
            </a:r>
            <a:r>
              <a:rPr lang="zh-CN" altLang="en-US" sz="2400" dirty="0">
                <a:solidFill>
                  <a:schemeClr val="accent4">
                    <a:lumMod val="50000"/>
                  </a:schemeClr>
                </a:solidFill>
                <a:latin typeface="+mn-ea"/>
              </a:rPr>
              <a:t>梁 涛</a:t>
            </a:r>
          </a:p>
        </p:txBody>
      </p:sp>
      <p:grpSp>
        <p:nvGrpSpPr>
          <p:cNvPr id="18" name="组合 17"/>
          <p:cNvGrpSpPr/>
          <p:nvPr/>
        </p:nvGrpSpPr>
        <p:grpSpPr>
          <a:xfrm>
            <a:off x="5486401" y="4834441"/>
            <a:ext cx="1179672" cy="340519"/>
            <a:chOff x="4173046" y="4894075"/>
            <a:chExt cx="1179672" cy="340519"/>
          </a:xfrm>
        </p:grpSpPr>
        <p:sp>
          <p:nvSpPr>
            <p:cNvPr id="17" name="圆角矩形 16"/>
            <p:cNvSpPr/>
            <p:nvPr/>
          </p:nvSpPr>
          <p:spPr>
            <a:xfrm>
              <a:off x="4263887" y="4919870"/>
              <a:ext cx="1037518" cy="28910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173046" y="4894075"/>
              <a:ext cx="1179672" cy="340519"/>
            </a:xfrm>
            <a:prstGeom prst="roundRect">
              <a:avLst/>
            </a:prstGeom>
            <a:noFill/>
          </p:spPr>
          <p:txBody>
            <a:bodyPr wrap="square" rtlCol="0">
              <a:spAutoFit/>
            </a:bodyPr>
            <a:lstStyle/>
            <a:p>
              <a:r>
                <a:rPr lang="en-US" altLang="zh-CN" sz="1400" dirty="0">
                  <a:solidFill>
                    <a:schemeClr val="bg1"/>
                  </a:solidFill>
                  <a:latin typeface="Times New Roman" panose="02020603050405020304" pitchFamily="18" charset="0"/>
                  <a:ea typeface="+mj-ea"/>
                  <a:cs typeface="Times New Roman" panose="02020603050405020304" pitchFamily="18" charset="0"/>
                </a:rPr>
                <a:t>Presented by</a:t>
              </a:r>
              <a:endParaRPr lang="zh-CN" altLang="en-US" sz="1400" dirty="0">
                <a:solidFill>
                  <a:schemeClr val="bg1"/>
                </a:solidFill>
                <a:latin typeface="Times New Roman" panose="02020603050405020304" pitchFamily="18" charset="0"/>
                <a:ea typeface="+mj-ea"/>
                <a:cs typeface="Times New Roman" panose="02020603050405020304" pitchFamily="18" charset="0"/>
              </a:endParaRPr>
            </a:p>
          </p:txBody>
        </p:sp>
      </p:grpSp>
      <p:pic>
        <p:nvPicPr>
          <p:cNvPr id="4" name="图片 3">
            <a:extLst>
              <a:ext uri="{FF2B5EF4-FFF2-40B4-BE49-F238E27FC236}">
                <a16:creationId xmlns:a16="http://schemas.microsoft.com/office/drawing/2014/main" id="{3AD7172D-1EB8-4990-A573-5208B3D96F31}"/>
              </a:ext>
            </a:extLst>
          </p:cNvPr>
          <p:cNvPicPr>
            <a:picLocks noChangeAspect="1"/>
          </p:cNvPicPr>
          <p:nvPr/>
        </p:nvPicPr>
        <p:blipFill>
          <a:blip r:embed="rId2"/>
          <a:stretch>
            <a:fillRect/>
          </a:stretch>
        </p:blipFill>
        <p:spPr>
          <a:xfrm>
            <a:off x="1908700" y="1635173"/>
            <a:ext cx="1912418" cy="1912418"/>
          </a:xfrm>
          <a:prstGeom prst="rect">
            <a:avLst/>
          </a:prstGeom>
        </p:spPr>
      </p:pic>
      <p:pic>
        <p:nvPicPr>
          <p:cNvPr id="6" name="图片 5">
            <a:extLst>
              <a:ext uri="{FF2B5EF4-FFF2-40B4-BE49-F238E27FC236}">
                <a16:creationId xmlns:a16="http://schemas.microsoft.com/office/drawing/2014/main" id="{3761CA30-8D9C-4845-81C0-81651682258C}"/>
              </a:ext>
            </a:extLst>
          </p:cNvPr>
          <p:cNvPicPr>
            <a:picLocks noChangeAspect="1"/>
          </p:cNvPicPr>
          <p:nvPr/>
        </p:nvPicPr>
        <p:blipFill>
          <a:blip r:embed="rId3"/>
          <a:stretch>
            <a:fillRect/>
          </a:stretch>
        </p:blipFill>
        <p:spPr>
          <a:xfrm>
            <a:off x="4083729" y="1629792"/>
            <a:ext cx="1910679" cy="1910679"/>
          </a:xfrm>
          <a:prstGeom prst="rect">
            <a:avLst/>
          </a:prstGeom>
        </p:spPr>
      </p:pic>
      <p:pic>
        <p:nvPicPr>
          <p:cNvPr id="13" name="图片 12">
            <a:extLst>
              <a:ext uri="{FF2B5EF4-FFF2-40B4-BE49-F238E27FC236}">
                <a16:creationId xmlns:a16="http://schemas.microsoft.com/office/drawing/2014/main" id="{3A28257C-AE71-4D41-BFFB-0F7D541A6787}"/>
              </a:ext>
            </a:extLst>
          </p:cNvPr>
          <p:cNvPicPr>
            <a:picLocks noChangeAspect="1"/>
          </p:cNvPicPr>
          <p:nvPr/>
        </p:nvPicPr>
        <p:blipFill>
          <a:blip r:embed="rId4"/>
          <a:stretch>
            <a:fillRect/>
          </a:stretch>
        </p:blipFill>
        <p:spPr>
          <a:xfrm>
            <a:off x="6276513" y="1612037"/>
            <a:ext cx="1924162" cy="1924162"/>
          </a:xfrm>
          <a:prstGeom prst="rect">
            <a:avLst/>
          </a:prstGeom>
        </p:spPr>
      </p:pic>
      <p:pic>
        <p:nvPicPr>
          <p:cNvPr id="16" name="图片 15">
            <a:extLst>
              <a:ext uri="{FF2B5EF4-FFF2-40B4-BE49-F238E27FC236}">
                <a16:creationId xmlns:a16="http://schemas.microsoft.com/office/drawing/2014/main" id="{CC480CE8-5437-4F22-A29C-E2ABEE4F1B44}"/>
              </a:ext>
            </a:extLst>
          </p:cNvPr>
          <p:cNvPicPr>
            <a:picLocks noChangeAspect="1"/>
          </p:cNvPicPr>
          <p:nvPr/>
        </p:nvPicPr>
        <p:blipFill>
          <a:blip r:embed="rId5"/>
          <a:stretch>
            <a:fillRect/>
          </a:stretch>
        </p:blipFill>
        <p:spPr>
          <a:xfrm>
            <a:off x="8495930" y="1567648"/>
            <a:ext cx="1995184" cy="1995184"/>
          </a:xfrm>
          <a:prstGeom prst="rect">
            <a:avLst/>
          </a:prstGeom>
        </p:spPr>
      </p:pic>
    </p:spTree>
    <p:extLst>
      <p:ext uri="{BB962C8B-B14F-4D97-AF65-F5344CB8AC3E}">
        <p14:creationId xmlns:p14="http://schemas.microsoft.com/office/powerpoint/2010/main" val="356302666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5"/>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数据的采集和分析</a:t>
            </a:r>
          </a:p>
        </p:txBody>
      </p:sp>
      <p:sp>
        <p:nvSpPr>
          <p:cNvPr id="16" name="文本框 15">
            <a:extLst>
              <a:ext uri="{FF2B5EF4-FFF2-40B4-BE49-F238E27FC236}">
                <a16:creationId xmlns:a16="http://schemas.microsoft.com/office/drawing/2014/main" id="{66287945-9774-41E0-BDCA-E4887DAFE333}"/>
              </a:ext>
            </a:extLst>
          </p:cNvPr>
          <p:cNvSpPr txBox="1"/>
          <p:nvPr/>
        </p:nvSpPr>
        <p:spPr>
          <a:xfrm>
            <a:off x="695960" y="304346"/>
            <a:ext cx="1826141" cy="584775"/>
          </a:xfrm>
          <a:prstGeom prst="rect">
            <a:avLst/>
          </a:prstGeom>
          <a:noFill/>
        </p:spPr>
        <p:txBody>
          <a:bodyPr wrap="none" rtlCol="0">
            <a:spAutoFit/>
          </a:bodyPr>
          <a:lstStyle/>
          <a:p>
            <a:r>
              <a:rPr lang="zh-CN" altLang="en-US" sz="3200" dirty="0">
                <a:solidFill>
                  <a:schemeClr val="accent5"/>
                </a:solidFill>
                <a:latin typeface="+mn-ea"/>
              </a:rPr>
              <a:t>女性数据</a:t>
            </a:r>
          </a:p>
        </p:txBody>
      </p:sp>
      <p:pic>
        <p:nvPicPr>
          <p:cNvPr id="7" name="图片 6">
            <a:extLst>
              <a:ext uri="{FF2B5EF4-FFF2-40B4-BE49-F238E27FC236}">
                <a16:creationId xmlns:a16="http://schemas.microsoft.com/office/drawing/2014/main" id="{05E8D98F-53E5-4F21-97B3-299E69ED7512}"/>
              </a:ext>
            </a:extLst>
          </p:cNvPr>
          <p:cNvPicPr>
            <a:picLocks noChangeAspect="1"/>
          </p:cNvPicPr>
          <p:nvPr/>
        </p:nvPicPr>
        <p:blipFill>
          <a:blip r:embed="rId2"/>
          <a:stretch>
            <a:fillRect/>
          </a:stretch>
        </p:blipFill>
        <p:spPr>
          <a:xfrm>
            <a:off x="975360" y="1115985"/>
            <a:ext cx="10170160" cy="4581869"/>
          </a:xfrm>
          <a:prstGeom prst="rect">
            <a:avLst/>
          </a:prstGeom>
        </p:spPr>
      </p:pic>
      <p:sp>
        <p:nvSpPr>
          <p:cNvPr id="13" name="椭圆 12">
            <a:extLst>
              <a:ext uri="{FF2B5EF4-FFF2-40B4-BE49-F238E27FC236}">
                <a16:creationId xmlns:a16="http://schemas.microsoft.com/office/drawing/2014/main" id="{4F871C08-F875-40D4-9396-1495A7B7C960}"/>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FA3A0DA-3930-468A-9C59-0F6F1A6ED08F}"/>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5065EA63-9E47-463E-8FF3-F38088854B0B}"/>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8025FA2-64ED-405E-AFC6-E008C315B24A}"/>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855262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5"/>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数据的采集和分析</a:t>
            </a:r>
          </a:p>
        </p:txBody>
      </p:sp>
      <p:sp>
        <p:nvSpPr>
          <p:cNvPr id="10" name="文本框 9"/>
          <p:cNvSpPr txBox="1"/>
          <p:nvPr/>
        </p:nvSpPr>
        <p:spPr>
          <a:xfrm>
            <a:off x="701897" y="449440"/>
            <a:ext cx="2441694" cy="769441"/>
          </a:xfrm>
          <a:prstGeom prst="rect">
            <a:avLst/>
          </a:prstGeom>
          <a:noFill/>
        </p:spPr>
        <p:txBody>
          <a:bodyPr wrap="none" rtlCol="0">
            <a:spAutoFit/>
          </a:bodyPr>
          <a:lstStyle/>
          <a:p>
            <a:r>
              <a:rPr lang="zh-CN" altLang="en-US" sz="4400" dirty="0">
                <a:solidFill>
                  <a:schemeClr val="accent5"/>
                </a:solidFill>
                <a:latin typeface="+mn-ea"/>
              </a:rPr>
              <a:t>数据清洗</a:t>
            </a:r>
          </a:p>
        </p:txBody>
      </p:sp>
      <p:sp>
        <p:nvSpPr>
          <p:cNvPr id="19" name="椭圆 18">
            <a:extLst>
              <a:ext uri="{FF2B5EF4-FFF2-40B4-BE49-F238E27FC236}">
                <a16:creationId xmlns:a16="http://schemas.microsoft.com/office/drawing/2014/main" id="{79354962-5FCE-4A1F-B881-2295EED6996D}"/>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41258FA-4712-45C4-AE78-A117D24D330D}"/>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C66C0DB-0A96-4F67-9277-426C0B59684F}"/>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347424A-1F58-4895-B160-127BA75AECC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FF4D8A4-789E-45C7-9710-96505C5C0EDA}"/>
              </a:ext>
            </a:extLst>
          </p:cNvPr>
          <p:cNvSpPr/>
          <p:nvPr/>
        </p:nvSpPr>
        <p:spPr>
          <a:xfrm>
            <a:off x="812800" y="2679744"/>
            <a:ext cx="9804400" cy="830997"/>
          </a:xfrm>
          <a:prstGeom prst="rect">
            <a:avLst/>
          </a:prstGeom>
        </p:spPr>
        <p:txBody>
          <a:bodyPr wrap="square">
            <a:spAutoFit/>
          </a:bodyPr>
          <a:lstStyle/>
          <a:p>
            <a:pPr marL="800100" lvl="1" indent="-342900">
              <a:buFont typeface="Wingdings" panose="05000000000000000000" pitchFamily="2" charset="2"/>
              <a:buChar char="p"/>
            </a:pPr>
            <a:r>
              <a:rPr lang="zh-CN" altLang="en-US" sz="2400" b="1" dirty="0">
                <a:solidFill>
                  <a:schemeClr val="accent5"/>
                </a:solidFill>
              </a:rPr>
              <a:t>采集阶段</a:t>
            </a:r>
            <a:r>
              <a:rPr lang="zh-CN" altLang="en-US" sz="2400" dirty="0"/>
              <a:t>：主要是清除原始数据中的乱码，以及对初次得到的数据集进行去重。</a:t>
            </a:r>
            <a:endParaRPr lang="en-US" altLang="zh-CN" sz="2400" dirty="0"/>
          </a:p>
        </p:txBody>
      </p:sp>
      <p:sp>
        <p:nvSpPr>
          <p:cNvPr id="13" name="矩形 12">
            <a:extLst>
              <a:ext uri="{FF2B5EF4-FFF2-40B4-BE49-F238E27FC236}">
                <a16:creationId xmlns:a16="http://schemas.microsoft.com/office/drawing/2014/main" id="{103BC581-B801-405B-83C3-2E0F5939DB88}"/>
              </a:ext>
            </a:extLst>
          </p:cNvPr>
          <p:cNvSpPr/>
          <p:nvPr/>
        </p:nvSpPr>
        <p:spPr>
          <a:xfrm>
            <a:off x="741680" y="1816144"/>
            <a:ext cx="9804400" cy="523220"/>
          </a:xfrm>
          <a:prstGeom prst="rect">
            <a:avLst/>
          </a:prstGeom>
        </p:spPr>
        <p:txBody>
          <a:bodyPr wrap="square">
            <a:spAutoFit/>
          </a:bodyPr>
          <a:lstStyle/>
          <a:p>
            <a:pPr marL="285750" indent="-285750">
              <a:buFont typeface="Wingdings" panose="05000000000000000000" pitchFamily="2" charset="2"/>
              <a:buChar char="n"/>
            </a:pPr>
            <a:r>
              <a:rPr lang="zh-CN" altLang="en-US" sz="2800" b="1" dirty="0"/>
              <a:t>根据需要，三个阶段都会进行一定的清洗工作</a:t>
            </a:r>
            <a:endParaRPr lang="en-US" altLang="zh-CN" sz="2800" dirty="0"/>
          </a:p>
        </p:txBody>
      </p:sp>
      <p:sp>
        <p:nvSpPr>
          <p:cNvPr id="14" name="矩形 13">
            <a:extLst>
              <a:ext uri="{FF2B5EF4-FFF2-40B4-BE49-F238E27FC236}">
                <a16:creationId xmlns:a16="http://schemas.microsoft.com/office/drawing/2014/main" id="{DF6312F4-5121-45AC-A64E-9BE02458FDE0}"/>
              </a:ext>
            </a:extLst>
          </p:cNvPr>
          <p:cNvSpPr/>
          <p:nvPr/>
        </p:nvSpPr>
        <p:spPr>
          <a:xfrm>
            <a:off x="802640" y="3807504"/>
            <a:ext cx="9804400" cy="830997"/>
          </a:xfrm>
          <a:prstGeom prst="rect">
            <a:avLst/>
          </a:prstGeom>
        </p:spPr>
        <p:txBody>
          <a:bodyPr wrap="square">
            <a:spAutoFit/>
          </a:bodyPr>
          <a:lstStyle/>
          <a:p>
            <a:pPr marL="800100" lvl="1" indent="-342900">
              <a:buFont typeface="Wingdings" panose="05000000000000000000" pitchFamily="2" charset="2"/>
              <a:buChar char="p"/>
            </a:pPr>
            <a:r>
              <a:rPr lang="zh-CN" altLang="en-US" sz="2400" b="1" dirty="0">
                <a:solidFill>
                  <a:schemeClr val="accent5"/>
                </a:solidFill>
              </a:rPr>
              <a:t>可视化阶段</a:t>
            </a:r>
            <a:r>
              <a:rPr lang="zh-CN" altLang="en-US" sz="2400" dirty="0"/>
              <a:t>：主要是对地区属性值的规范。将原始数据中不规范、层级混乱的地区统一处理成规范的省级区域。</a:t>
            </a:r>
            <a:endParaRPr lang="en-US" altLang="zh-CN" sz="2400" dirty="0"/>
          </a:p>
        </p:txBody>
      </p:sp>
      <p:sp>
        <p:nvSpPr>
          <p:cNvPr id="15" name="矩形 14">
            <a:extLst>
              <a:ext uri="{FF2B5EF4-FFF2-40B4-BE49-F238E27FC236}">
                <a16:creationId xmlns:a16="http://schemas.microsoft.com/office/drawing/2014/main" id="{ABC305ED-C68B-46A8-ACBA-2DEE04A7AF3F}"/>
              </a:ext>
            </a:extLst>
          </p:cNvPr>
          <p:cNvSpPr/>
          <p:nvPr/>
        </p:nvSpPr>
        <p:spPr>
          <a:xfrm>
            <a:off x="812800" y="4965744"/>
            <a:ext cx="9804400" cy="461665"/>
          </a:xfrm>
          <a:prstGeom prst="rect">
            <a:avLst/>
          </a:prstGeom>
        </p:spPr>
        <p:txBody>
          <a:bodyPr wrap="square">
            <a:spAutoFit/>
          </a:bodyPr>
          <a:lstStyle/>
          <a:p>
            <a:pPr marL="800100" lvl="1" indent="-342900">
              <a:buFont typeface="Wingdings" panose="05000000000000000000" pitchFamily="2" charset="2"/>
              <a:buChar char="p"/>
            </a:pPr>
            <a:r>
              <a:rPr lang="zh-CN" altLang="en-US" sz="2400" b="1" dirty="0">
                <a:solidFill>
                  <a:schemeClr val="accent5"/>
                </a:solidFill>
              </a:rPr>
              <a:t>训练阶段</a:t>
            </a:r>
            <a:r>
              <a:rPr lang="zh-CN" altLang="en-US" sz="2400" dirty="0"/>
              <a:t>：主要是分词前的准备工作，如换行符的处理等。</a:t>
            </a:r>
            <a:endParaRPr lang="en-US" altLang="zh-CN" sz="2400" dirty="0"/>
          </a:p>
        </p:txBody>
      </p:sp>
    </p:spTree>
    <p:extLst>
      <p:ext uri="{BB962C8B-B14F-4D97-AF65-F5344CB8AC3E}">
        <p14:creationId xmlns:p14="http://schemas.microsoft.com/office/powerpoint/2010/main" val="18200469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5"/>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数据的采集和分析</a:t>
            </a:r>
          </a:p>
        </p:txBody>
      </p:sp>
      <p:sp>
        <p:nvSpPr>
          <p:cNvPr id="10" name="文本框 9"/>
          <p:cNvSpPr txBox="1"/>
          <p:nvPr/>
        </p:nvSpPr>
        <p:spPr>
          <a:xfrm>
            <a:off x="691737" y="733920"/>
            <a:ext cx="3005951" cy="769441"/>
          </a:xfrm>
          <a:prstGeom prst="rect">
            <a:avLst/>
          </a:prstGeom>
          <a:noFill/>
        </p:spPr>
        <p:txBody>
          <a:bodyPr wrap="none" rtlCol="0">
            <a:spAutoFit/>
          </a:bodyPr>
          <a:lstStyle/>
          <a:p>
            <a:r>
              <a:rPr lang="zh-CN" altLang="en-US" sz="4400" dirty="0">
                <a:solidFill>
                  <a:schemeClr val="accent5"/>
                </a:solidFill>
                <a:latin typeface="+mn-ea"/>
              </a:rPr>
              <a:t>数据可视化</a:t>
            </a:r>
          </a:p>
        </p:txBody>
      </p:sp>
      <p:sp>
        <p:nvSpPr>
          <p:cNvPr id="19" name="椭圆 18">
            <a:extLst>
              <a:ext uri="{FF2B5EF4-FFF2-40B4-BE49-F238E27FC236}">
                <a16:creationId xmlns:a16="http://schemas.microsoft.com/office/drawing/2014/main" id="{79354962-5FCE-4A1F-B881-2295EED6996D}"/>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41258FA-4712-45C4-AE78-A117D24D330D}"/>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C66C0DB-0A96-4F67-9277-426C0B59684F}"/>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347424A-1F58-4895-B160-127BA75AECC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FF4D8A4-789E-45C7-9710-96505C5C0EDA}"/>
              </a:ext>
            </a:extLst>
          </p:cNvPr>
          <p:cNvSpPr/>
          <p:nvPr/>
        </p:nvSpPr>
        <p:spPr>
          <a:xfrm>
            <a:off x="802640" y="2100624"/>
            <a:ext cx="9062720" cy="830997"/>
          </a:xfrm>
          <a:prstGeom prst="rect">
            <a:avLst/>
          </a:prstGeom>
        </p:spPr>
        <p:txBody>
          <a:bodyPr wrap="square">
            <a:spAutoFit/>
          </a:bodyPr>
          <a:lstStyle/>
          <a:p>
            <a:pPr marL="285750" indent="-285750">
              <a:buFont typeface="Wingdings" panose="05000000000000000000" pitchFamily="2" charset="2"/>
              <a:buChar char="n"/>
            </a:pPr>
            <a:r>
              <a:rPr lang="zh-CN" altLang="en-US" sz="2400" b="1" dirty="0"/>
              <a:t>维度：</a:t>
            </a:r>
            <a:r>
              <a:rPr lang="zh-CN" altLang="en-US" sz="2400" dirty="0"/>
              <a:t>主要分析了会员所在区域，会员的年龄、身高、学历以及自述内容等维度。</a:t>
            </a:r>
            <a:endParaRPr lang="en-US" altLang="zh-CN" sz="2400" dirty="0"/>
          </a:p>
        </p:txBody>
      </p:sp>
      <p:sp>
        <p:nvSpPr>
          <p:cNvPr id="24" name="矩形 23">
            <a:extLst>
              <a:ext uri="{FF2B5EF4-FFF2-40B4-BE49-F238E27FC236}">
                <a16:creationId xmlns:a16="http://schemas.microsoft.com/office/drawing/2014/main" id="{BC22C3F1-36A7-4526-8EB8-E7A18D4660AA}"/>
              </a:ext>
            </a:extLst>
          </p:cNvPr>
          <p:cNvSpPr/>
          <p:nvPr/>
        </p:nvSpPr>
        <p:spPr>
          <a:xfrm>
            <a:off x="802640" y="3319824"/>
            <a:ext cx="9225280" cy="1569660"/>
          </a:xfrm>
          <a:prstGeom prst="rect">
            <a:avLst/>
          </a:prstGeom>
        </p:spPr>
        <p:txBody>
          <a:bodyPr wrap="square">
            <a:spAutoFit/>
          </a:bodyPr>
          <a:lstStyle/>
          <a:p>
            <a:pPr marL="285750" indent="-285750">
              <a:buFont typeface="Wingdings" panose="05000000000000000000" pitchFamily="2" charset="2"/>
              <a:buChar char="n"/>
            </a:pPr>
            <a:r>
              <a:rPr lang="zh-CN" altLang="en-US" sz="2400" b="1" dirty="0"/>
              <a:t>方法：</a:t>
            </a:r>
            <a:r>
              <a:rPr lang="zh-CN" altLang="en-US" sz="2400" dirty="0"/>
              <a:t>区域、年龄、身高和学历方面主要是对男、女会员的数据分别进行统计、分析和图像化对比；自述的部分文字内容较多，能从一定程度上反应会员的倾向和关注点，这一块主要做了词云对比。</a:t>
            </a:r>
            <a:endParaRPr lang="en-US" altLang="zh-CN" sz="2400" dirty="0"/>
          </a:p>
        </p:txBody>
      </p:sp>
    </p:spTree>
    <p:extLst>
      <p:ext uri="{BB962C8B-B14F-4D97-AF65-F5344CB8AC3E}">
        <p14:creationId xmlns:p14="http://schemas.microsoft.com/office/powerpoint/2010/main" val="3328056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5"/>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数据的采集和分析</a:t>
            </a:r>
          </a:p>
        </p:txBody>
      </p:sp>
      <p:sp>
        <p:nvSpPr>
          <p:cNvPr id="19" name="椭圆 18">
            <a:extLst>
              <a:ext uri="{FF2B5EF4-FFF2-40B4-BE49-F238E27FC236}">
                <a16:creationId xmlns:a16="http://schemas.microsoft.com/office/drawing/2014/main" id="{EE1D24D1-B281-4910-9D25-218ABB404BC2}"/>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4F078E5-CF51-48C4-8D91-D2FC90D922FD}"/>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32AC6C3-BEB2-4B21-8AC3-E3D7763C52C7}"/>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5DC5339-6B44-4AC4-9234-A907780A869A}"/>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3546B08-C34A-453F-A720-3FEEC1ACF00A}"/>
              </a:ext>
            </a:extLst>
          </p:cNvPr>
          <p:cNvSpPr txBox="1"/>
          <p:nvPr/>
        </p:nvSpPr>
        <p:spPr>
          <a:xfrm>
            <a:off x="695960" y="304346"/>
            <a:ext cx="1826141" cy="584775"/>
          </a:xfrm>
          <a:prstGeom prst="rect">
            <a:avLst/>
          </a:prstGeom>
          <a:noFill/>
        </p:spPr>
        <p:txBody>
          <a:bodyPr wrap="none" rtlCol="0">
            <a:spAutoFit/>
          </a:bodyPr>
          <a:lstStyle/>
          <a:p>
            <a:r>
              <a:rPr lang="zh-CN" altLang="en-US" sz="3200" dirty="0">
                <a:solidFill>
                  <a:schemeClr val="accent5"/>
                </a:solidFill>
                <a:latin typeface="+mn-ea"/>
              </a:rPr>
              <a:t>区域对比</a:t>
            </a:r>
          </a:p>
        </p:txBody>
      </p:sp>
      <p:pic>
        <p:nvPicPr>
          <p:cNvPr id="4" name="图片 3">
            <a:extLst>
              <a:ext uri="{FF2B5EF4-FFF2-40B4-BE49-F238E27FC236}">
                <a16:creationId xmlns:a16="http://schemas.microsoft.com/office/drawing/2014/main" id="{D0030124-4E19-49B1-B946-3A3F1315F9D0}"/>
              </a:ext>
            </a:extLst>
          </p:cNvPr>
          <p:cNvPicPr>
            <a:picLocks noChangeAspect="1"/>
          </p:cNvPicPr>
          <p:nvPr/>
        </p:nvPicPr>
        <p:blipFill>
          <a:blip r:embed="rId2"/>
          <a:stretch>
            <a:fillRect/>
          </a:stretch>
        </p:blipFill>
        <p:spPr>
          <a:xfrm>
            <a:off x="314960" y="1061546"/>
            <a:ext cx="5741670" cy="4724574"/>
          </a:xfrm>
          <a:prstGeom prst="rect">
            <a:avLst/>
          </a:prstGeom>
        </p:spPr>
      </p:pic>
      <p:pic>
        <p:nvPicPr>
          <p:cNvPr id="8" name="图片 7">
            <a:extLst>
              <a:ext uri="{FF2B5EF4-FFF2-40B4-BE49-F238E27FC236}">
                <a16:creationId xmlns:a16="http://schemas.microsoft.com/office/drawing/2014/main" id="{2512F0EE-DC08-478A-B4F5-053EEBF2C524}"/>
              </a:ext>
            </a:extLst>
          </p:cNvPr>
          <p:cNvPicPr>
            <a:picLocks noChangeAspect="1"/>
          </p:cNvPicPr>
          <p:nvPr/>
        </p:nvPicPr>
        <p:blipFill>
          <a:blip r:embed="rId3"/>
          <a:stretch>
            <a:fillRect/>
          </a:stretch>
        </p:blipFill>
        <p:spPr>
          <a:xfrm>
            <a:off x="6146800" y="1117106"/>
            <a:ext cx="5711190" cy="4699493"/>
          </a:xfrm>
          <a:prstGeom prst="rect">
            <a:avLst/>
          </a:prstGeom>
        </p:spPr>
      </p:pic>
    </p:spTree>
    <p:extLst>
      <p:ext uri="{BB962C8B-B14F-4D97-AF65-F5344CB8AC3E}">
        <p14:creationId xmlns:p14="http://schemas.microsoft.com/office/powerpoint/2010/main" val="422253178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5"/>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数据的采集和分析</a:t>
            </a:r>
          </a:p>
        </p:txBody>
      </p:sp>
      <p:sp>
        <p:nvSpPr>
          <p:cNvPr id="19" name="椭圆 18">
            <a:extLst>
              <a:ext uri="{FF2B5EF4-FFF2-40B4-BE49-F238E27FC236}">
                <a16:creationId xmlns:a16="http://schemas.microsoft.com/office/drawing/2014/main" id="{EE1D24D1-B281-4910-9D25-218ABB404BC2}"/>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4F078E5-CF51-48C4-8D91-D2FC90D922FD}"/>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32AC6C3-BEB2-4B21-8AC3-E3D7763C52C7}"/>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5DC5339-6B44-4AC4-9234-A907780A869A}"/>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3546B08-C34A-453F-A720-3FEEC1ACF00A}"/>
              </a:ext>
            </a:extLst>
          </p:cNvPr>
          <p:cNvSpPr txBox="1"/>
          <p:nvPr/>
        </p:nvSpPr>
        <p:spPr>
          <a:xfrm>
            <a:off x="695960" y="304346"/>
            <a:ext cx="2646878" cy="584775"/>
          </a:xfrm>
          <a:prstGeom prst="rect">
            <a:avLst/>
          </a:prstGeom>
          <a:noFill/>
        </p:spPr>
        <p:txBody>
          <a:bodyPr wrap="none" rtlCol="0">
            <a:spAutoFit/>
          </a:bodyPr>
          <a:lstStyle/>
          <a:p>
            <a:r>
              <a:rPr lang="zh-CN" altLang="en-US" sz="3200" dirty="0">
                <a:solidFill>
                  <a:schemeClr val="accent5"/>
                </a:solidFill>
                <a:latin typeface="+mn-ea"/>
              </a:rPr>
              <a:t>年龄层次对比</a:t>
            </a:r>
          </a:p>
        </p:txBody>
      </p:sp>
      <p:pic>
        <p:nvPicPr>
          <p:cNvPr id="3" name="图片 2">
            <a:extLst>
              <a:ext uri="{FF2B5EF4-FFF2-40B4-BE49-F238E27FC236}">
                <a16:creationId xmlns:a16="http://schemas.microsoft.com/office/drawing/2014/main" id="{6A7E10C0-B79C-4125-906C-9848A67510C5}"/>
              </a:ext>
            </a:extLst>
          </p:cNvPr>
          <p:cNvPicPr>
            <a:picLocks noChangeAspect="1"/>
          </p:cNvPicPr>
          <p:nvPr/>
        </p:nvPicPr>
        <p:blipFill>
          <a:blip r:embed="rId2"/>
          <a:stretch>
            <a:fillRect/>
          </a:stretch>
        </p:blipFill>
        <p:spPr>
          <a:xfrm>
            <a:off x="1209040" y="1087120"/>
            <a:ext cx="9377680" cy="4607560"/>
          </a:xfrm>
          <a:prstGeom prst="rect">
            <a:avLst/>
          </a:prstGeom>
        </p:spPr>
      </p:pic>
    </p:spTree>
    <p:extLst>
      <p:ext uri="{BB962C8B-B14F-4D97-AF65-F5344CB8AC3E}">
        <p14:creationId xmlns:p14="http://schemas.microsoft.com/office/powerpoint/2010/main" val="422038006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5"/>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数据的采集和分析</a:t>
            </a:r>
          </a:p>
        </p:txBody>
      </p:sp>
      <p:sp>
        <p:nvSpPr>
          <p:cNvPr id="19" name="椭圆 18">
            <a:extLst>
              <a:ext uri="{FF2B5EF4-FFF2-40B4-BE49-F238E27FC236}">
                <a16:creationId xmlns:a16="http://schemas.microsoft.com/office/drawing/2014/main" id="{EE1D24D1-B281-4910-9D25-218ABB404BC2}"/>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4F078E5-CF51-48C4-8D91-D2FC90D922FD}"/>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32AC6C3-BEB2-4B21-8AC3-E3D7763C52C7}"/>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5DC5339-6B44-4AC4-9234-A907780A869A}"/>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3546B08-C34A-453F-A720-3FEEC1ACF00A}"/>
              </a:ext>
            </a:extLst>
          </p:cNvPr>
          <p:cNvSpPr txBox="1"/>
          <p:nvPr/>
        </p:nvSpPr>
        <p:spPr>
          <a:xfrm>
            <a:off x="523240" y="477066"/>
            <a:ext cx="2646878" cy="584775"/>
          </a:xfrm>
          <a:prstGeom prst="rect">
            <a:avLst/>
          </a:prstGeom>
          <a:noFill/>
        </p:spPr>
        <p:txBody>
          <a:bodyPr wrap="none" rtlCol="0">
            <a:spAutoFit/>
          </a:bodyPr>
          <a:lstStyle/>
          <a:p>
            <a:r>
              <a:rPr lang="zh-CN" altLang="en-US" sz="3200" dirty="0">
                <a:solidFill>
                  <a:schemeClr val="accent5"/>
                </a:solidFill>
                <a:latin typeface="+mn-ea"/>
              </a:rPr>
              <a:t>身高状况对比</a:t>
            </a:r>
          </a:p>
        </p:txBody>
      </p:sp>
      <p:pic>
        <p:nvPicPr>
          <p:cNvPr id="4" name="图片 3">
            <a:extLst>
              <a:ext uri="{FF2B5EF4-FFF2-40B4-BE49-F238E27FC236}">
                <a16:creationId xmlns:a16="http://schemas.microsoft.com/office/drawing/2014/main" id="{5995B92B-DC57-4FF0-841C-62D292756BF4}"/>
              </a:ext>
            </a:extLst>
          </p:cNvPr>
          <p:cNvPicPr>
            <a:picLocks noChangeAspect="1"/>
          </p:cNvPicPr>
          <p:nvPr/>
        </p:nvPicPr>
        <p:blipFill>
          <a:blip r:embed="rId2"/>
          <a:stretch>
            <a:fillRect/>
          </a:stretch>
        </p:blipFill>
        <p:spPr>
          <a:xfrm>
            <a:off x="6451600" y="1490762"/>
            <a:ext cx="5010150" cy="4122638"/>
          </a:xfrm>
          <a:prstGeom prst="rect">
            <a:avLst/>
          </a:prstGeom>
        </p:spPr>
      </p:pic>
      <p:pic>
        <p:nvPicPr>
          <p:cNvPr id="8" name="图片 7">
            <a:extLst>
              <a:ext uri="{FF2B5EF4-FFF2-40B4-BE49-F238E27FC236}">
                <a16:creationId xmlns:a16="http://schemas.microsoft.com/office/drawing/2014/main" id="{3F14F8FA-0A52-4BB4-AD5D-06F400E303A0}"/>
              </a:ext>
            </a:extLst>
          </p:cNvPr>
          <p:cNvPicPr>
            <a:picLocks noChangeAspect="1"/>
          </p:cNvPicPr>
          <p:nvPr/>
        </p:nvPicPr>
        <p:blipFill>
          <a:blip r:embed="rId3"/>
          <a:stretch>
            <a:fillRect/>
          </a:stretch>
        </p:blipFill>
        <p:spPr>
          <a:xfrm>
            <a:off x="508000" y="1465797"/>
            <a:ext cx="5213350" cy="4289842"/>
          </a:xfrm>
          <a:prstGeom prst="rect">
            <a:avLst/>
          </a:prstGeom>
        </p:spPr>
      </p:pic>
      <p:sp>
        <p:nvSpPr>
          <p:cNvPr id="14" name="文本框 13">
            <a:extLst>
              <a:ext uri="{FF2B5EF4-FFF2-40B4-BE49-F238E27FC236}">
                <a16:creationId xmlns:a16="http://schemas.microsoft.com/office/drawing/2014/main" id="{78FEE946-AE32-45FF-860A-DD5C33138756}"/>
              </a:ext>
            </a:extLst>
          </p:cNvPr>
          <p:cNvSpPr txBox="1"/>
          <p:nvPr/>
        </p:nvSpPr>
        <p:spPr>
          <a:xfrm>
            <a:off x="6416040" y="456746"/>
            <a:ext cx="2646878" cy="584775"/>
          </a:xfrm>
          <a:prstGeom prst="rect">
            <a:avLst/>
          </a:prstGeom>
          <a:noFill/>
        </p:spPr>
        <p:txBody>
          <a:bodyPr wrap="none" rtlCol="0">
            <a:spAutoFit/>
          </a:bodyPr>
          <a:lstStyle/>
          <a:p>
            <a:r>
              <a:rPr lang="zh-CN" altLang="en-US" sz="3200" dirty="0">
                <a:solidFill>
                  <a:schemeClr val="accent5"/>
                </a:solidFill>
                <a:latin typeface="+mn-ea"/>
              </a:rPr>
              <a:t>学历状况对比</a:t>
            </a:r>
          </a:p>
        </p:txBody>
      </p:sp>
    </p:spTree>
    <p:extLst>
      <p:ext uri="{BB962C8B-B14F-4D97-AF65-F5344CB8AC3E}">
        <p14:creationId xmlns:p14="http://schemas.microsoft.com/office/powerpoint/2010/main" val="315286255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5"/>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数据的采集和分析</a:t>
            </a:r>
          </a:p>
        </p:txBody>
      </p:sp>
      <p:sp>
        <p:nvSpPr>
          <p:cNvPr id="12" name="文本框 11">
            <a:extLst>
              <a:ext uri="{FF2B5EF4-FFF2-40B4-BE49-F238E27FC236}">
                <a16:creationId xmlns:a16="http://schemas.microsoft.com/office/drawing/2014/main" id="{92E5E692-C3A3-4EAA-A5C8-9266A1A5ECBD}"/>
              </a:ext>
            </a:extLst>
          </p:cNvPr>
          <p:cNvSpPr txBox="1"/>
          <p:nvPr/>
        </p:nvSpPr>
        <p:spPr>
          <a:xfrm>
            <a:off x="695960" y="304346"/>
            <a:ext cx="1005403" cy="584775"/>
          </a:xfrm>
          <a:prstGeom prst="rect">
            <a:avLst/>
          </a:prstGeom>
          <a:noFill/>
        </p:spPr>
        <p:txBody>
          <a:bodyPr wrap="none" rtlCol="0">
            <a:spAutoFit/>
          </a:bodyPr>
          <a:lstStyle/>
          <a:p>
            <a:r>
              <a:rPr lang="zh-CN" altLang="en-US" sz="3200" dirty="0">
                <a:solidFill>
                  <a:schemeClr val="accent5"/>
                </a:solidFill>
                <a:latin typeface="+mn-ea"/>
              </a:rPr>
              <a:t>词云</a:t>
            </a:r>
          </a:p>
        </p:txBody>
      </p:sp>
      <p:sp>
        <p:nvSpPr>
          <p:cNvPr id="16" name="椭圆 15">
            <a:extLst>
              <a:ext uri="{FF2B5EF4-FFF2-40B4-BE49-F238E27FC236}">
                <a16:creationId xmlns:a16="http://schemas.microsoft.com/office/drawing/2014/main" id="{FD4F2690-9DBB-40AD-805B-009F246FE67A}"/>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912FF38-7C1F-4081-A2F6-9F40F861BDDF}"/>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3EA0B0BB-0428-4AC3-9503-8C7D3A7D610B}"/>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035A845-ED79-4131-A1CF-2D9CDA000D94}"/>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BA8F46F2-7B10-4658-9B39-3DFB2D86A5E2}"/>
              </a:ext>
            </a:extLst>
          </p:cNvPr>
          <p:cNvPicPr>
            <a:picLocks noChangeAspect="1"/>
          </p:cNvPicPr>
          <p:nvPr/>
        </p:nvPicPr>
        <p:blipFill>
          <a:blip r:embed="rId2"/>
          <a:stretch>
            <a:fillRect/>
          </a:stretch>
        </p:blipFill>
        <p:spPr>
          <a:xfrm>
            <a:off x="1066800" y="1336040"/>
            <a:ext cx="4394200" cy="4394200"/>
          </a:xfrm>
          <a:prstGeom prst="rect">
            <a:avLst/>
          </a:prstGeom>
        </p:spPr>
      </p:pic>
      <p:pic>
        <p:nvPicPr>
          <p:cNvPr id="20" name="图片 19">
            <a:extLst>
              <a:ext uri="{FF2B5EF4-FFF2-40B4-BE49-F238E27FC236}">
                <a16:creationId xmlns:a16="http://schemas.microsoft.com/office/drawing/2014/main" id="{E02B248C-9EED-4627-8D86-8E963C8EE6C6}"/>
              </a:ext>
            </a:extLst>
          </p:cNvPr>
          <p:cNvPicPr>
            <a:picLocks noChangeAspect="1"/>
          </p:cNvPicPr>
          <p:nvPr/>
        </p:nvPicPr>
        <p:blipFill>
          <a:blip r:embed="rId3"/>
          <a:stretch>
            <a:fillRect/>
          </a:stretch>
        </p:blipFill>
        <p:spPr>
          <a:xfrm>
            <a:off x="6634480" y="1325880"/>
            <a:ext cx="4384040" cy="4384040"/>
          </a:xfrm>
          <a:prstGeom prst="rect">
            <a:avLst/>
          </a:prstGeom>
        </p:spPr>
      </p:pic>
      <p:sp>
        <p:nvSpPr>
          <p:cNvPr id="21" name="文本框 20">
            <a:extLst>
              <a:ext uri="{FF2B5EF4-FFF2-40B4-BE49-F238E27FC236}">
                <a16:creationId xmlns:a16="http://schemas.microsoft.com/office/drawing/2014/main" id="{B66FCA0A-C1F6-40D9-9AE6-53BE76ABF036}"/>
              </a:ext>
            </a:extLst>
          </p:cNvPr>
          <p:cNvSpPr txBox="1"/>
          <p:nvPr/>
        </p:nvSpPr>
        <p:spPr>
          <a:xfrm>
            <a:off x="2418080" y="843280"/>
            <a:ext cx="1215397" cy="400110"/>
          </a:xfrm>
          <a:prstGeom prst="rect">
            <a:avLst/>
          </a:prstGeom>
          <a:noFill/>
        </p:spPr>
        <p:txBody>
          <a:bodyPr wrap="none" rtlCol="0">
            <a:spAutoFit/>
          </a:bodyPr>
          <a:lstStyle/>
          <a:p>
            <a:r>
              <a:rPr lang="zh-CN" altLang="en-US" sz="2000" dirty="0">
                <a:solidFill>
                  <a:schemeClr val="accent5"/>
                </a:solidFill>
                <a:latin typeface="+mn-ea"/>
              </a:rPr>
              <a:t>自述 </a:t>
            </a:r>
            <a:r>
              <a:rPr lang="en-US" altLang="zh-CN" sz="2000" dirty="0">
                <a:solidFill>
                  <a:schemeClr val="accent5"/>
                </a:solidFill>
                <a:latin typeface="+mn-ea"/>
              </a:rPr>
              <a:t>- </a:t>
            </a:r>
            <a:r>
              <a:rPr lang="zh-CN" altLang="en-US" sz="2000" dirty="0">
                <a:solidFill>
                  <a:schemeClr val="accent5"/>
                </a:solidFill>
                <a:latin typeface="+mn-ea"/>
              </a:rPr>
              <a:t>男</a:t>
            </a:r>
          </a:p>
        </p:txBody>
      </p:sp>
      <p:sp>
        <p:nvSpPr>
          <p:cNvPr id="22" name="文本框 21">
            <a:extLst>
              <a:ext uri="{FF2B5EF4-FFF2-40B4-BE49-F238E27FC236}">
                <a16:creationId xmlns:a16="http://schemas.microsoft.com/office/drawing/2014/main" id="{EE4433D4-9463-4CB9-B186-F2B22A10307E}"/>
              </a:ext>
            </a:extLst>
          </p:cNvPr>
          <p:cNvSpPr txBox="1"/>
          <p:nvPr/>
        </p:nvSpPr>
        <p:spPr>
          <a:xfrm>
            <a:off x="8158480" y="873760"/>
            <a:ext cx="1242648" cy="400110"/>
          </a:xfrm>
          <a:prstGeom prst="rect">
            <a:avLst/>
          </a:prstGeom>
          <a:noFill/>
        </p:spPr>
        <p:txBody>
          <a:bodyPr wrap="none" rtlCol="0">
            <a:spAutoFit/>
          </a:bodyPr>
          <a:lstStyle/>
          <a:p>
            <a:r>
              <a:rPr lang="zh-CN" altLang="en-US" sz="2000" dirty="0">
                <a:solidFill>
                  <a:schemeClr val="accent5"/>
                </a:solidFill>
                <a:latin typeface="+mn-ea"/>
              </a:rPr>
              <a:t>自述 </a:t>
            </a:r>
            <a:r>
              <a:rPr lang="en-US" altLang="zh-CN" sz="2000" dirty="0">
                <a:solidFill>
                  <a:schemeClr val="accent5"/>
                </a:solidFill>
                <a:latin typeface="+mn-ea"/>
              </a:rPr>
              <a:t>– </a:t>
            </a:r>
            <a:r>
              <a:rPr lang="zh-CN" altLang="en-US" sz="2000" dirty="0">
                <a:solidFill>
                  <a:schemeClr val="accent5"/>
                </a:solidFill>
                <a:latin typeface="+mn-ea"/>
              </a:rPr>
              <a:t>女</a:t>
            </a:r>
          </a:p>
        </p:txBody>
      </p:sp>
    </p:spTree>
    <p:extLst>
      <p:ext uri="{BB962C8B-B14F-4D97-AF65-F5344CB8AC3E}">
        <p14:creationId xmlns:p14="http://schemas.microsoft.com/office/powerpoint/2010/main" val="380345933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334" y="6150268"/>
            <a:ext cx="4782078" cy="523220"/>
          </a:xfrm>
          <a:prstGeom prst="rect">
            <a:avLst/>
          </a:prstGeom>
          <a:noFill/>
        </p:spPr>
        <p:txBody>
          <a:bodyPr wrap="none" rtlCol="0">
            <a:spAutoFit/>
          </a:bodyPr>
          <a:lstStyle/>
          <a:p>
            <a:r>
              <a:rPr lang="en-US" altLang="zh-CN" sz="2800" dirty="0">
                <a:solidFill>
                  <a:schemeClr val="bg1"/>
                </a:solidFill>
                <a:latin typeface="华文细黑" panose="02010600040101010101" pitchFamily="2" charset="-122"/>
                <a:ea typeface="华文细黑" panose="02010600040101010101" pitchFamily="2" charset="-122"/>
              </a:rPr>
              <a:t>3 </a:t>
            </a:r>
            <a:r>
              <a:rPr lang="zh-CN" altLang="en-US" sz="2800" dirty="0">
                <a:solidFill>
                  <a:schemeClr val="bg1"/>
                </a:solidFill>
                <a:latin typeface="+mj-ea"/>
                <a:ea typeface="+mj-ea"/>
              </a:rPr>
              <a:t>提升渠道效率的途径和方法</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a:ext>
            </a:extLst>
          </a:blip>
          <a:srcRect l="31494" r="1806"/>
          <a:stretch/>
        </p:blipFill>
        <p:spPr>
          <a:xfrm flipH="1">
            <a:off x="1441326" y="1877400"/>
            <a:ext cx="3103200" cy="3103200"/>
          </a:xfrm>
          <a:prstGeom prst="ellipse">
            <a:avLst/>
          </a:prstGeom>
          <a:ln w="38100">
            <a:solidFill>
              <a:schemeClr val="bg1">
                <a:lumMod val="85000"/>
              </a:schemeClr>
            </a:solidFill>
          </a:ln>
        </p:spPr>
      </p:pic>
      <p:grpSp>
        <p:nvGrpSpPr>
          <p:cNvPr id="7" name="组合 6"/>
          <p:cNvGrpSpPr/>
          <p:nvPr/>
        </p:nvGrpSpPr>
        <p:grpSpPr>
          <a:xfrm>
            <a:off x="5341844" y="2035692"/>
            <a:ext cx="4777270" cy="2796301"/>
            <a:chOff x="5033011" y="2745919"/>
            <a:chExt cx="4777270" cy="2796301"/>
          </a:xfrm>
        </p:grpSpPr>
        <p:sp>
          <p:nvSpPr>
            <p:cNvPr id="8" name="文本框 7"/>
            <p:cNvSpPr txBox="1"/>
            <p:nvPr/>
          </p:nvSpPr>
          <p:spPr>
            <a:xfrm>
              <a:off x="5033011" y="2745919"/>
              <a:ext cx="4777270" cy="707886"/>
            </a:xfrm>
            <a:prstGeom prst="rect">
              <a:avLst/>
            </a:prstGeom>
            <a:noFill/>
          </p:spPr>
          <p:txBody>
            <a:bodyPr wrap="none" rtlCol="0">
              <a:spAutoFit/>
            </a:bodyPr>
            <a:lstStyle/>
            <a:p>
              <a:r>
                <a:rPr lang="en-US" altLang="zh-CN" sz="4000" dirty="0">
                  <a:solidFill>
                    <a:schemeClr val="accent2"/>
                  </a:solidFill>
                  <a:latin typeface="华文细黑" panose="02010600040101010101" pitchFamily="2" charset="-122"/>
                  <a:ea typeface="华文细黑" panose="02010600040101010101" pitchFamily="2" charset="-122"/>
                </a:rPr>
                <a:t>3</a:t>
              </a:r>
              <a:r>
                <a:rPr lang="en-US" altLang="zh-CN" sz="3200" dirty="0">
                  <a:solidFill>
                    <a:schemeClr val="accent2"/>
                  </a:solidFill>
                  <a:latin typeface="华文细黑" panose="02010600040101010101" pitchFamily="2" charset="-122"/>
                  <a:ea typeface="华文细黑" panose="02010600040101010101" pitchFamily="2" charset="-122"/>
                </a:rPr>
                <a:t>  </a:t>
              </a:r>
              <a:r>
                <a:rPr lang="zh-CN" altLang="en-US" sz="4000" dirty="0">
                  <a:solidFill>
                    <a:schemeClr val="accent2"/>
                  </a:solidFill>
                  <a:latin typeface="+mn-ea"/>
                </a:rPr>
                <a:t>模型的训练和预测</a:t>
              </a:r>
            </a:p>
          </p:txBody>
        </p:sp>
        <p:sp>
          <p:nvSpPr>
            <p:cNvPr id="9" name="文本框 8"/>
            <p:cNvSpPr txBox="1"/>
            <p:nvPr/>
          </p:nvSpPr>
          <p:spPr>
            <a:xfrm>
              <a:off x="5574157" y="3787894"/>
              <a:ext cx="2539649" cy="1754326"/>
            </a:xfrm>
            <a:prstGeom prst="rect">
              <a:avLst/>
            </a:prstGeom>
            <a:noFill/>
          </p:spPr>
          <p:txBody>
            <a:bodyPr wrap="square" rtlCol="0">
              <a:spAutoFit/>
            </a:bodyPr>
            <a:lstStyle/>
            <a:p>
              <a:pPr marL="457200" indent="-457200">
                <a:buFont typeface="Wingdings" panose="05000000000000000000" pitchFamily="2" charset="2"/>
                <a:buChar char="n"/>
              </a:pPr>
              <a:r>
                <a:rPr lang="zh-CN" altLang="en-US" sz="3600" dirty="0">
                  <a:solidFill>
                    <a:schemeClr val="accent2"/>
                  </a:solidFill>
                  <a:latin typeface="+mn-ea"/>
                </a:rPr>
                <a:t>模型训练</a:t>
              </a:r>
            </a:p>
            <a:p>
              <a:pPr marL="457200" indent="-457200">
                <a:buFont typeface="Wingdings" panose="05000000000000000000" pitchFamily="2" charset="2"/>
                <a:buChar char="n"/>
              </a:pPr>
              <a:r>
                <a:rPr lang="zh-CN" altLang="en-US" sz="3600" dirty="0">
                  <a:solidFill>
                    <a:schemeClr val="accent2"/>
                  </a:solidFill>
                  <a:latin typeface="+mn-ea"/>
                </a:rPr>
                <a:t>价值预测</a:t>
              </a:r>
              <a:endParaRPr lang="en-US" altLang="zh-CN" sz="3600" dirty="0">
                <a:solidFill>
                  <a:schemeClr val="accent2"/>
                </a:solidFill>
                <a:latin typeface="+mn-ea"/>
              </a:endParaRPr>
            </a:p>
            <a:p>
              <a:pPr marL="457200" indent="-457200">
                <a:buFont typeface="Wingdings" panose="05000000000000000000" pitchFamily="2" charset="2"/>
                <a:buChar char="n"/>
              </a:pPr>
              <a:r>
                <a:rPr lang="zh-CN" altLang="en-US" sz="3600" dirty="0">
                  <a:solidFill>
                    <a:schemeClr val="accent2"/>
                  </a:solidFill>
                  <a:latin typeface="+mn-ea"/>
                </a:rPr>
                <a:t>配对推荐</a:t>
              </a:r>
              <a:endParaRPr lang="en-US" altLang="zh-CN" sz="3600" dirty="0">
                <a:solidFill>
                  <a:schemeClr val="accent2"/>
                </a:solidFill>
                <a:latin typeface="+mn-ea"/>
              </a:endParaRPr>
            </a:p>
          </p:txBody>
        </p:sp>
      </p:grpSp>
      <p:sp>
        <p:nvSpPr>
          <p:cNvPr id="10" name="椭圆 9">
            <a:extLst>
              <a:ext uri="{FF2B5EF4-FFF2-40B4-BE49-F238E27FC236}">
                <a16:creationId xmlns:a16="http://schemas.microsoft.com/office/drawing/2014/main" id="{0AD53812-6899-4A50-9500-28E15452730C}"/>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28AA5F1-BED7-46E3-A031-EF18C34BCBC0}"/>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45FC08B0-2C73-4BE5-B69F-176FC5B0D1D7}"/>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2E8078A-BB69-4E23-A205-DA4B9A9B08A4}"/>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438292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模型的训练和预测</a:t>
            </a:r>
          </a:p>
        </p:txBody>
      </p:sp>
      <p:sp>
        <p:nvSpPr>
          <p:cNvPr id="10" name="文本框 9"/>
          <p:cNvSpPr txBox="1"/>
          <p:nvPr/>
        </p:nvSpPr>
        <p:spPr>
          <a:xfrm>
            <a:off x="804462" y="368160"/>
            <a:ext cx="2441694" cy="769441"/>
          </a:xfrm>
          <a:prstGeom prst="rect">
            <a:avLst/>
          </a:prstGeom>
          <a:noFill/>
        </p:spPr>
        <p:txBody>
          <a:bodyPr wrap="none" rtlCol="0">
            <a:spAutoFit/>
          </a:bodyPr>
          <a:lstStyle/>
          <a:p>
            <a:r>
              <a:rPr lang="zh-CN" altLang="en-US" sz="4400" dirty="0">
                <a:solidFill>
                  <a:schemeClr val="accent2"/>
                </a:solidFill>
                <a:latin typeface="+mn-ea"/>
              </a:rPr>
              <a:t>模型训练</a:t>
            </a:r>
          </a:p>
        </p:txBody>
      </p:sp>
      <p:sp>
        <p:nvSpPr>
          <p:cNvPr id="11" name="矩形 10"/>
          <p:cNvSpPr/>
          <p:nvPr/>
        </p:nvSpPr>
        <p:spPr>
          <a:xfrm>
            <a:off x="868680" y="1430064"/>
            <a:ext cx="10256520" cy="1569660"/>
          </a:xfrm>
          <a:prstGeom prst="rect">
            <a:avLst/>
          </a:prstGeom>
        </p:spPr>
        <p:txBody>
          <a:bodyPr wrap="square">
            <a:spAutoFit/>
          </a:bodyPr>
          <a:lstStyle/>
          <a:p>
            <a:pPr marL="285750" indent="-285750">
              <a:buFont typeface="Wingdings" panose="05000000000000000000" pitchFamily="2" charset="2"/>
              <a:buChar char="n"/>
            </a:pPr>
            <a:r>
              <a:rPr lang="zh-CN" altLang="en-US" sz="2400" b="1" dirty="0"/>
              <a:t>训练前准备：</a:t>
            </a:r>
            <a:endParaRPr lang="en-US" altLang="zh-CN" sz="2400" b="1" dirty="0"/>
          </a:p>
          <a:p>
            <a:pPr marL="800100" lvl="1" indent="-342900">
              <a:buFont typeface="Wingdings" panose="05000000000000000000" pitchFamily="2" charset="2"/>
              <a:buChar char="p"/>
            </a:pPr>
            <a:r>
              <a:rPr lang="zh-CN" altLang="en-US" sz="2400" dirty="0"/>
              <a:t>准备训练数据，从爬取下来的数据集中男、女各抽取了</a:t>
            </a:r>
            <a:r>
              <a:rPr lang="en-US" altLang="zh-CN" sz="2400" dirty="0"/>
              <a:t>500</a:t>
            </a:r>
            <a:r>
              <a:rPr lang="zh-CN" altLang="en-US" sz="2400" dirty="0"/>
              <a:t>余条数据用于训练。</a:t>
            </a:r>
            <a:endParaRPr lang="en-US" altLang="zh-CN" sz="2400" dirty="0"/>
          </a:p>
          <a:p>
            <a:pPr marL="800100" lvl="1" indent="-342900">
              <a:buFont typeface="Wingdings" panose="05000000000000000000" pitchFamily="2" charset="2"/>
              <a:buChar char="p"/>
            </a:pPr>
            <a:r>
              <a:rPr lang="zh-CN" altLang="en-US" sz="2400" dirty="0"/>
              <a:t>根据数据中的自述部分进行手工打标签，标注价值属性。</a:t>
            </a:r>
            <a:endParaRPr lang="en-US" altLang="zh-CN" sz="2400" dirty="0"/>
          </a:p>
        </p:txBody>
      </p:sp>
      <p:sp>
        <p:nvSpPr>
          <p:cNvPr id="19" name="椭圆 18">
            <a:extLst>
              <a:ext uri="{FF2B5EF4-FFF2-40B4-BE49-F238E27FC236}">
                <a16:creationId xmlns:a16="http://schemas.microsoft.com/office/drawing/2014/main" id="{F86AEF34-C13E-43BC-A622-C8D7B36307D3}"/>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D69DD69-34BD-4C6A-B6A7-EC008BE47D0F}"/>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459FC06-B44E-4382-A1E4-552F7E55D9DD}"/>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BF7EA96-D4A9-4748-AFB3-61179DA64BB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270CA8B-2DD1-425E-9647-0AC838BACEBE}"/>
              </a:ext>
            </a:extLst>
          </p:cNvPr>
          <p:cNvSpPr/>
          <p:nvPr/>
        </p:nvSpPr>
        <p:spPr>
          <a:xfrm>
            <a:off x="817880" y="3218224"/>
            <a:ext cx="10256520" cy="2308324"/>
          </a:xfrm>
          <a:prstGeom prst="rect">
            <a:avLst/>
          </a:prstGeom>
        </p:spPr>
        <p:txBody>
          <a:bodyPr wrap="square">
            <a:spAutoFit/>
          </a:bodyPr>
          <a:lstStyle/>
          <a:p>
            <a:pPr marL="285750" indent="-285750">
              <a:buFont typeface="Wingdings" panose="05000000000000000000" pitchFamily="2" charset="2"/>
              <a:buChar char="n"/>
            </a:pPr>
            <a:r>
              <a:rPr lang="zh-CN" altLang="en-US" sz="2400" b="1" dirty="0"/>
              <a:t>训练过程：</a:t>
            </a:r>
            <a:endParaRPr lang="en-US" altLang="zh-CN" sz="2400" b="1" dirty="0"/>
          </a:p>
          <a:p>
            <a:pPr marL="800100" lvl="1" indent="-342900">
              <a:buFont typeface="Wingdings" panose="05000000000000000000" pitchFamily="2" charset="2"/>
              <a:buChar char="p"/>
            </a:pPr>
            <a:r>
              <a:rPr lang="zh-CN" altLang="en-US" sz="2400" dirty="0"/>
              <a:t>拿到训练数据后，先根据已标注的价值属性形成一列分值项，然后用</a:t>
            </a:r>
            <a:r>
              <a:rPr lang="en-US" altLang="zh-CN" sz="2400" dirty="0" err="1"/>
              <a:t>jieba</a:t>
            </a:r>
            <a:r>
              <a:rPr lang="zh-CN" altLang="en-US" sz="2400" dirty="0"/>
              <a:t>对待训练的列（自述）进行分词。</a:t>
            </a:r>
            <a:endParaRPr lang="en-US" altLang="zh-CN" sz="2400" dirty="0"/>
          </a:p>
          <a:p>
            <a:pPr marL="800100" lvl="1" indent="-342900">
              <a:buFont typeface="Wingdings" panose="05000000000000000000" pitchFamily="2" charset="2"/>
              <a:buChar char="p"/>
            </a:pPr>
            <a:r>
              <a:rPr lang="zh-CN" altLang="en-US" sz="2400" dirty="0"/>
              <a:t>用</a:t>
            </a:r>
            <a:r>
              <a:rPr lang="en-US" altLang="zh-CN" sz="2400" dirty="0"/>
              <a:t>word2vec</a:t>
            </a:r>
            <a:r>
              <a:rPr lang="zh-CN" altLang="en-US" sz="2400" dirty="0"/>
              <a:t>对分词后的文本向量化，制作词语字典。然后根据词语字段准备最终的训练和测试数据。</a:t>
            </a:r>
            <a:endParaRPr lang="en-US" altLang="zh-CN" sz="2400" dirty="0"/>
          </a:p>
          <a:p>
            <a:pPr marL="800100" lvl="1" indent="-342900">
              <a:buFont typeface="Wingdings" panose="05000000000000000000" pitchFamily="2" charset="2"/>
              <a:buChar char="p"/>
            </a:pPr>
            <a:r>
              <a:rPr lang="zh-CN" altLang="en-US" sz="2400" dirty="0"/>
              <a:t>基于</a:t>
            </a:r>
            <a:r>
              <a:rPr lang="en-US" altLang="zh-CN" sz="2400" dirty="0" err="1"/>
              <a:t>keras</a:t>
            </a:r>
            <a:r>
              <a:rPr lang="zh-CN" altLang="en-US" sz="2400" dirty="0"/>
              <a:t>的</a:t>
            </a:r>
            <a:r>
              <a:rPr lang="en-US" altLang="zh-CN" sz="2400" dirty="0"/>
              <a:t>LSTM</a:t>
            </a:r>
            <a:r>
              <a:rPr lang="zh-CN" altLang="en-US" sz="2400" dirty="0"/>
              <a:t>网络进行模型的设计和构建。</a:t>
            </a:r>
            <a:endParaRPr lang="en-US" altLang="zh-CN" sz="2400" dirty="0"/>
          </a:p>
        </p:txBody>
      </p:sp>
    </p:spTree>
    <p:extLst>
      <p:ext uri="{BB962C8B-B14F-4D97-AF65-F5344CB8AC3E}">
        <p14:creationId xmlns:p14="http://schemas.microsoft.com/office/powerpoint/2010/main" val="854076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模型的训练和预测</a:t>
            </a:r>
          </a:p>
        </p:txBody>
      </p:sp>
      <p:sp>
        <p:nvSpPr>
          <p:cNvPr id="12" name="文本框 11">
            <a:extLst>
              <a:ext uri="{FF2B5EF4-FFF2-40B4-BE49-F238E27FC236}">
                <a16:creationId xmlns:a16="http://schemas.microsoft.com/office/drawing/2014/main" id="{E9A1DDB2-0BD5-48FC-9820-E4318AE277FF}"/>
              </a:ext>
            </a:extLst>
          </p:cNvPr>
          <p:cNvSpPr txBox="1"/>
          <p:nvPr/>
        </p:nvSpPr>
        <p:spPr>
          <a:xfrm>
            <a:off x="695960" y="304346"/>
            <a:ext cx="1826141" cy="584775"/>
          </a:xfrm>
          <a:prstGeom prst="rect">
            <a:avLst/>
          </a:prstGeom>
          <a:noFill/>
        </p:spPr>
        <p:txBody>
          <a:bodyPr wrap="none" rtlCol="0">
            <a:spAutoFit/>
          </a:bodyPr>
          <a:lstStyle/>
          <a:p>
            <a:r>
              <a:rPr lang="zh-CN" altLang="en-US" sz="3200" dirty="0">
                <a:solidFill>
                  <a:schemeClr val="accent2"/>
                </a:solidFill>
                <a:latin typeface="+mn-ea"/>
              </a:rPr>
              <a:t>训练过程</a:t>
            </a:r>
          </a:p>
        </p:txBody>
      </p:sp>
      <p:pic>
        <p:nvPicPr>
          <p:cNvPr id="4" name="图片 3">
            <a:extLst>
              <a:ext uri="{FF2B5EF4-FFF2-40B4-BE49-F238E27FC236}">
                <a16:creationId xmlns:a16="http://schemas.microsoft.com/office/drawing/2014/main" id="{671AC544-3E3A-42A7-BB4F-20FAE3260820}"/>
              </a:ext>
            </a:extLst>
          </p:cNvPr>
          <p:cNvPicPr>
            <a:picLocks noChangeAspect="1"/>
          </p:cNvPicPr>
          <p:nvPr/>
        </p:nvPicPr>
        <p:blipFill>
          <a:blip r:embed="rId2"/>
          <a:stretch>
            <a:fillRect/>
          </a:stretch>
        </p:blipFill>
        <p:spPr>
          <a:xfrm>
            <a:off x="761999" y="1056640"/>
            <a:ext cx="5745751" cy="4607797"/>
          </a:xfrm>
          <a:prstGeom prst="rect">
            <a:avLst/>
          </a:prstGeom>
        </p:spPr>
      </p:pic>
      <p:pic>
        <p:nvPicPr>
          <p:cNvPr id="8" name="图片 7">
            <a:extLst>
              <a:ext uri="{FF2B5EF4-FFF2-40B4-BE49-F238E27FC236}">
                <a16:creationId xmlns:a16="http://schemas.microsoft.com/office/drawing/2014/main" id="{54469434-1C83-4CF3-AA1E-07982D77B61E}"/>
              </a:ext>
            </a:extLst>
          </p:cNvPr>
          <p:cNvPicPr>
            <a:picLocks noChangeAspect="1"/>
          </p:cNvPicPr>
          <p:nvPr/>
        </p:nvPicPr>
        <p:blipFill>
          <a:blip r:embed="rId3"/>
          <a:stretch>
            <a:fillRect/>
          </a:stretch>
        </p:blipFill>
        <p:spPr>
          <a:xfrm>
            <a:off x="7180398" y="3535680"/>
            <a:ext cx="4191363" cy="2095588"/>
          </a:xfrm>
          <a:prstGeom prst="rect">
            <a:avLst/>
          </a:prstGeom>
        </p:spPr>
      </p:pic>
      <p:sp>
        <p:nvSpPr>
          <p:cNvPr id="10" name="椭圆 9">
            <a:extLst>
              <a:ext uri="{FF2B5EF4-FFF2-40B4-BE49-F238E27FC236}">
                <a16:creationId xmlns:a16="http://schemas.microsoft.com/office/drawing/2014/main" id="{C829C659-5CE6-4C7A-9A78-5A96E517F60C}"/>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04CF367-A8BE-4B82-A28A-D0F9F69783A6}"/>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B25E4AA-A1C8-4190-B599-0A63A98D3DB3}"/>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F112190-AEC4-41C6-82FB-79FBB75D5F7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90525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641532" y="1980844"/>
            <a:ext cx="5308649" cy="2591512"/>
            <a:chOff x="1829640" y="2383018"/>
            <a:chExt cx="5308649" cy="2591512"/>
          </a:xfrm>
        </p:grpSpPr>
        <p:sp>
          <p:nvSpPr>
            <p:cNvPr id="3" name="矩形 2"/>
            <p:cNvSpPr/>
            <p:nvPr/>
          </p:nvSpPr>
          <p:spPr>
            <a:xfrm>
              <a:off x="1829640" y="2383019"/>
              <a:ext cx="2198038" cy="830997"/>
            </a:xfrm>
            <a:prstGeom prst="rect">
              <a:avLst/>
            </a:prstGeom>
          </p:spPr>
          <p:txBody>
            <a:bodyPr wrap="none">
              <a:spAutoFit/>
            </a:bodyPr>
            <a:lstStyle/>
            <a:p>
              <a:r>
                <a:rPr lang="en-US" altLang="zh-CN" sz="4800" dirty="0">
                  <a:solidFill>
                    <a:srgbClr val="FF0000"/>
                  </a:solidFill>
                  <a:latin typeface="华文细黑" panose="02010600040101010101" pitchFamily="2" charset="-122"/>
                  <a:ea typeface="华文细黑" panose="02010600040101010101" pitchFamily="2" charset="-122"/>
                </a:rPr>
                <a:t>53.36%</a:t>
              </a:r>
              <a:endParaRPr lang="zh-CN" altLang="en-US" sz="4800" dirty="0">
                <a:solidFill>
                  <a:srgbClr val="FF0000"/>
                </a:solidFill>
                <a:latin typeface="华文细黑" panose="02010600040101010101" pitchFamily="2" charset="-122"/>
                <a:ea typeface="华文细黑" panose="02010600040101010101" pitchFamily="2" charset="-122"/>
              </a:endParaRPr>
            </a:p>
          </p:txBody>
        </p:sp>
        <p:sp>
          <p:nvSpPr>
            <p:cNvPr id="4" name="矩形 3"/>
            <p:cNvSpPr/>
            <p:nvPr/>
          </p:nvSpPr>
          <p:spPr>
            <a:xfrm>
              <a:off x="1829640" y="3148200"/>
              <a:ext cx="1980029" cy="523220"/>
            </a:xfrm>
            <a:prstGeom prst="rect">
              <a:avLst/>
            </a:prstGeom>
          </p:spPr>
          <p:txBody>
            <a:bodyPr wrap="none">
              <a:spAutoFit/>
            </a:bodyPr>
            <a:lstStyle/>
            <a:p>
              <a:r>
                <a:rPr lang="zh-CN" altLang="en-US" sz="2800" dirty="0">
                  <a:solidFill>
                    <a:schemeClr val="bg1">
                      <a:lumMod val="50000"/>
                    </a:schemeClr>
                  </a:solidFill>
                  <a:latin typeface="+mn-ea"/>
                </a:rPr>
                <a:t>职场单身率</a:t>
              </a:r>
            </a:p>
          </p:txBody>
        </p:sp>
        <p:sp>
          <p:nvSpPr>
            <p:cNvPr id="5" name="矩形 4"/>
            <p:cNvSpPr/>
            <p:nvPr/>
          </p:nvSpPr>
          <p:spPr>
            <a:xfrm>
              <a:off x="4799187" y="2383018"/>
              <a:ext cx="1653017" cy="830997"/>
            </a:xfrm>
            <a:prstGeom prst="rect">
              <a:avLst/>
            </a:prstGeom>
          </p:spPr>
          <p:txBody>
            <a:bodyPr wrap="none">
              <a:spAutoFit/>
            </a:bodyPr>
            <a:lstStyle/>
            <a:p>
              <a:r>
                <a:rPr lang="en-US" altLang="zh-CN" sz="4800" dirty="0">
                  <a:solidFill>
                    <a:srgbClr val="FF0000"/>
                  </a:solidFill>
                  <a:latin typeface="华文细黑" panose="02010600040101010101" pitchFamily="2" charset="-122"/>
                  <a:ea typeface="华文细黑" panose="02010600040101010101" pitchFamily="2" charset="-122"/>
                </a:rPr>
                <a:t>2.4</a:t>
              </a:r>
              <a:r>
                <a:rPr lang="zh-CN" altLang="en-US" sz="4400" dirty="0">
                  <a:solidFill>
                    <a:srgbClr val="FF0000"/>
                  </a:solidFill>
                  <a:latin typeface="+mn-ea"/>
                </a:rPr>
                <a:t>亿</a:t>
              </a:r>
            </a:p>
          </p:txBody>
        </p:sp>
        <p:sp>
          <p:nvSpPr>
            <p:cNvPr id="6" name="矩形 5"/>
            <p:cNvSpPr/>
            <p:nvPr/>
          </p:nvSpPr>
          <p:spPr>
            <a:xfrm>
              <a:off x="4799187" y="3148200"/>
              <a:ext cx="2339102" cy="523220"/>
            </a:xfrm>
            <a:prstGeom prst="rect">
              <a:avLst/>
            </a:prstGeom>
          </p:spPr>
          <p:txBody>
            <a:bodyPr wrap="none">
              <a:spAutoFit/>
            </a:bodyPr>
            <a:lstStyle/>
            <a:p>
              <a:r>
                <a:rPr lang="zh-CN" altLang="en-US" sz="2800" dirty="0">
                  <a:solidFill>
                    <a:schemeClr val="bg1">
                      <a:lumMod val="50000"/>
                    </a:schemeClr>
                  </a:solidFill>
                  <a:latin typeface="+mn-ea"/>
                </a:rPr>
                <a:t>全国单身人口</a:t>
              </a:r>
            </a:p>
          </p:txBody>
        </p:sp>
        <p:sp>
          <p:nvSpPr>
            <p:cNvPr id="7" name="矩形 6"/>
            <p:cNvSpPr/>
            <p:nvPr/>
          </p:nvSpPr>
          <p:spPr>
            <a:xfrm>
              <a:off x="1844532" y="3958867"/>
              <a:ext cx="4806560" cy="1015663"/>
            </a:xfrm>
            <a:prstGeom prst="rect">
              <a:avLst/>
            </a:prstGeom>
            <a:ln>
              <a:solidFill>
                <a:schemeClr val="bg1">
                  <a:lumMod val="75000"/>
                </a:schemeClr>
              </a:solidFill>
            </a:ln>
          </p:spPr>
          <p:txBody>
            <a:bodyPr wrap="square">
              <a:spAutoFit/>
            </a:bodyPr>
            <a:lstStyle/>
            <a:p>
              <a:r>
                <a:rPr lang="zh-CN" altLang="en-US" sz="6000" dirty="0">
                  <a:solidFill>
                    <a:srgbClr val="FF0000"/>
                  </a:solidFill>
                  <a:latin typeface="+mn-ea"/>
                </a:rPr>
                <a:t>单身水平 </a:t>
              </a:r>
            </a:p>
          </p:txBody>
        </p:sp>
      </p:grpSp>
      <p:pic>
        <p:nvPicPr>
          <p:cNvPr id="12" name="图形 11" descr="顺时针弯曲的箭头">
            <a:extLst>
              <a:ext uri="{FF2B5EF4-FFF2-40B4-BE49-F238E27FC236}">
                <a16:creationId xmlns:a16="http://schemas.microsoft.com/office/drawing/2014/main" id="{1EE6AAEB-1DF0-4262-B826-FFB9D91727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9280" y="3606800"/>
            <a:ext cx="1351280" cy="1027590"/>
          </a:xfrm>
          <a:prstGeom prst="rect">
            <a:avLst/>
          </a:prstGeom>
        </p:spPr>
      </p:pic>
    </p:spTree>
    <p:extLst>
      <p:ext uri="{BB962C8B-B14F-4D97-AF65-F5344CB8AC3E}">
        <p14:creationId xmlns:p14="http://schemas.microsoft.com/office/powerpoint/2010/main" val="12157792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模型的训练和预测</a:t>
            </a:r>
          </a:p>
        </p:txBody>
      </p:sp>
      <p:sp>
        <p:nvSpPr>
          <p:cNvPr id="10" name="文本框 9"/>
          <p:cNvSpPr txBox="1"/>
          <p:nvPr/>
        </p:nvSpPr>
        <p:spPr>
          <a:xfrm>
            <a:off x="533400" y="1160640"/>
            <a:ext cx="3002280" cy="769441"/>
          </a:xfrm>
          <a:prstGeom prst="rect">
            <a:avLst/>
          </a:prstGeom>
          <a:noFill/>
        </p:spPr>
        <p:txBody>
          <a:bodyPr wrap="square" rtlCol="0">
            <a:spAutoFit/>
          </a:bodyPr>
          <a:lstStyle/>
          <a:p>
            <a:r>
              <a:rPr lang="zh-CN" altLang="en-US" sz="4400" dirty="0">
                <a:solidFill>
                  <a:schemeClr val="accent2"/>
                </a:solidFill>
                <a:latin typeface="+mn-ea"/>
              </a:rPr>
              <a:t>价值预测</a:t>
            </a:r>
          </a:p>
        </p:txBody>
      </p:sp>
      <p:sp>
        <p:nvSpPr>
          <p:cNvPr id="11" name="矩形 10"/>
          <p:cNvSpPr/>
          <p:nvPr/>
        </p:nvSpPr>
        <p:spPr>
          <a:xfrm>
            <a:off x="547293" y="2446064"/>
            <a:ext cx="4939107" cy="830997"/>
          </a:xfrm>
          <a:prstGeom prst="rect">
            <a:avLst/>
          </a:prstGeom>
        </p:spPr>
        <p:txBody>
          <a:bodyPr wrap="square">
            <a:spAutoFit/>
          </a:bodyPr>
          <a:lstStyle/>
          <a:p>
            <a:pPr marL="285750" indent="-285750">
              <a:buFont typeface="Wingdings" panose="05000000000000000000" pitchFamily="2" charset="2"/>
              <a:buChar char="n"/>
            </a:pPr>
            <a:r>
              <a:rPr lang="zh-CN" altLang="en-US" sz="2400" dirty="0"/>
              <a:t>获取待测试数据，进行分词和向量化，做预测前的准备。</a:t>
            </a:r>
            <a:endParaRPr lang="en-US" altLang="zh-CN" sz="2400" dirty="0"/>
          </a:p>
        </p:txBody>
      </p:sp>
      <p:sp>
        <p:nvSpPr>
          <p:cNvPr id="12" name="椭圆 11">
            <a:extLst>
              <a:ext uri="{FF2B5EF4-FFF2-40B4-BE49-F238E27FC236}">
                <a16:creationId xmlns:a16="http://schemas.microsoft.com/office/drawing/2014/main" id="{08D87E03-BF72-4ED3-AA0C-07EF0137FA64}"/>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992C469-F866-4671-8EB7-004EBCF6F7AF}"/>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8D762D3-8A87-47D6-A510-E39F3EDD070E}"/>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5CD1AF6-8160-47F5-A830-055F89BA229F}"/>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6EC0DC0-3313-484E-8844-A9F8D7CB01A9}"/>
              </a:ext>
            </a:extLst>
          </p:cNvPr>
          <p:cNvPicPr>
            <a:picLocks noChangeAspect="1"/>
          </p:cNvPicPr>
          <p:nvPr/>
        </p:nvPicPr>
        <p:blipFill>
          <a:blip r:embed="rId2"/>
          <a:stretch>
            <a:fillRect/>
          </a:stretch>
        </p:blipFill>
        <p:spPr>
          <a:xfrm>
            <a:off x="6035040" y="1310640"/>
            <a:ext cx="5081448" cy="4023360"/>
          </a:xfrm>
          <a:prstGeom prst="rect">
            <a:avLst/>
          </a:prstGeom>
        </p:spPr>
      </p:pic>
      <p:sp>
        <p:nvSpPr>
          <p:cNvPr id="19" name="矩形 18">
            <a:extLst>
              <a:ext uri="{FF2B5EF4-FFF2-40B4-BE49-F238E27FC236}">
                <a16:creationId xmlns:a16="http://schemas.microsoft.com/office/drawing/2014/main" id="{DF724F96-F1BB-445E-9B72-DB25EEB477B8}"/>
              </a:ext>
            </a:extLst>
          </p:cNvPr>
          <p:cNvSpPr/>
          <p:nvPr/>
        </p:nvSpPr>
        <p:spPr>
          <a:xfrm>
            <a:off x="577773" y="3695744"/>
            <a:ext cx="4939107" cy="830997"/>
          </a:xfrm>
          <a:prstGeom prst="rect">
            <a:avLst/>
          </a:prstGeom>
        </p:spPr>
        <p:txBody>
          <a:bodyPr wrap="square">
            <a:spAutoFit/>
          </a:bodyPr>
          <a:lstStyle/>
          <a:p>
            <a:pPr marL="285750" indent="-285750">
              <a:buFont typeface="Wingdings" panose="05000000000000000000" pitchFamily="2" charset="2"/>
              <a:buChar char="n"/>
            </a:pPr>
            <a:r>
              <a:rPr lang="zh-CN" altLang="en-US" sz="2400" dirty="0"/>
              <a:t>加载模型，对准备好的数据进行预测，并输出结果。</a:t>
            </a:r>
            <a:endParaRPr lang="en-US" altLang="zh-CN" sz="2400" dirty="0"/>
          </a:p>
        </p:txBody>
      </p:sp>
    </p:spTree>
    <p:extLst>
      <p:ext uri="{BB962C8B-B14F-4D97-AF65-F5344CB8AC3E}">
        <p14:creationId xmlns:p14="http://schemas.microsoft.com/office/powerpoint/2010/main" val="10222790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模型的训练和预测</a:t>
            </a:r>
          </a:p>
        </p:txBody>
      </p:sp>
      <p:sp>
        <p:nvSpPr>
          <p:cNvPr id="10" name="文本框 9"/>
          <p:cNvSpPr txBox="1"/>
          <p:nvPr/>
        </p:nvSpPr>
        <p:spPr>
          <a:xfrm>
            <a:off x="723182" y="764400"/>
            <a:ext cx="3570208" cy="769441"/>
          </a:xfrm>
          <a:prstGeom prst="rect">
            <a:avLst/>
          </a:prstGeom>
          <a:noFill/>
        </p:spPr>
        <p:txBody>
          <a:bodyPr wrap="none" rtlCol="0">
            <a:spAutoFit/>
          </a:bodyPr>
          <a:lstStyle/>
          <a:p>
            <a:r>
              <a:rPr lang="zh-CN" altLang="en-US" sz="4400" dirty="0">
                <a:solidFill>
                  <a:schemeClr val="accent2"/>
                </a:solidFill>
                <a:latin typeface="+mn-ea"/>
              </a:rPr>
              <a:t>快速配对推荐</a:t>
            </a:r>
          </a:p>
        </p:txBody>
      </p:sp>
      <p:sp>
        <p:nvSpPr>
          <p:cNvPr id="11" name="矩形 10"/>
          <p:cNvSpPr/>
          <p:nvPr/>
        </p:nvSpPr>
        <p:spPr>
          <a:xfrm>
            <a:off x="817880" y="2029504"/>
            <a:ext cx="10256520" cy="1200329"/>
          </a:xfrm>
          <a:prstGeom prst="rect">
            <a:avLst/>
          </a:prstGeom>
        </p:spPr>
        <p:txBody>
          <a:bodyPr wrap="square">
            <a:spAutoFit/>
          </a:bodyPr>
          <a:lstStyle/>
          <a:p>
            <a:pPr marL="285750" indent="-285750">
              <a:buFont typeface="Wingdings" panose="05000000000000000000" pitchFamily="2" charset="2"/>
              <a:buChar char="n"/>
            </a:pPr>
            <a:r>
              <a:rPr lang="zh-CN" altLang="en-US" sz="2400" b="1" dirty="0"/>
              <a:t>原始数据打分：</a:t>
            </a:r>
            <a:r>
              <a:rPr lang="zh-CN" altLang="en-US" sz="2400" dirty="0"/>
              <a:t>基于加权求和策略，针对年龄、身高、学历和自述等维度对所有原始数据进行打分，其中自述部分的基础分值依据的就是上述训练出的模型所预测的结果。</a:t>
            </a:r>
            <a:endParaRPr lang="en-US" altLang="zh-CN" sz="2400" dirty="0"/>
          </a:p>
        </p:txBody>
      </p:sp>
      <p:sp>
        <p:nvSpPr>
          <p:cNvPr id="19" name="椭圆 18">
            <a:extLst>
              <a:ext uri="{FF2B5EF4-FFF2-40B4-BE49-F238E27FC236}">
                <a16:creationId xmlns:a16="http://schemas.microsoft.com/office/drawing/2014/main" id="{F86AEF34-C13E-43BC-A622-C8D7B36307D3}"/>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D69DD69-34BD-4C6A-B6A7-EC008BE47D0F}"/>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459FC06-B44E-4382-A1E4-552F7E55D9DD}"/>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BF7EA96-D4A9-4748-AFB3-61179DA64BB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270CA8B-2DD1-425E-9647-0AC838BACEBE}"/>
              </a:ext>
            </a:extLst>
          </p:cNvPr>
          <p:cNvSpPr/>
          <p:nvPr/>
        </p:nvSpPr>
        <p:spPr>
          <a:xfrm>
            <a:off x="848360" y="3614464"/>
            <a:ext cx="10256520" cy="1200329"/>
          </a:xfrm>
          <a:prstGeom prst="rect">
            <a:avLst/>
          </a:prstGeom>
        </p:spPr>
        <p:txBody>
          <a:bodyPr wrap="square">
            <a:spAutoFit/>
          </a:bodyPr>
          <a:lstStyle/>
          <a:p>
            <a:pPr marL="285750" indent="-285750">
              <a:buFont typeface="Wingdings" panose="05000000000000000000" pitchFamily="2" charset="2"/>
              <a:buChar char="n"/>
            </a:pPr>
            <a:r>
              <a:rPr lang="zh-CN" altLang="en-US" sz="2400" b="1" dirty="0"/>
              <a:t>快速配对推荐：</a:t>
            </a:r>
            <a:r>
              <a:rPr lang="zh-CN" altLang="en-US" sz="2400" dirty="0"/>
              <a:t>先对输入的数据运用同样的加权求和策略进行打分，然后根据分值到原始数据集中去匹配分值最接近的若干条数据，本实验中是默认返回</a:t>
            </a:r>
            <a:r>
              <a:rPr lang="en-US" altLang="zh-CN" sz="2400" dirty="0"/>
              <a:t>10</a:t>
            </a:r>
            <a:r>
              <a:rPr lang="zh-CN" altLang="en-US" sz="2400" dirty="0"/>
              <a:t>条。</a:t>
            </a:r>
            <a:endParaRPr lang="en-US" altLang="zh-CN" sz="2400" dirty="0"/>
          </a:p>
        </p:txBody>
      </p:sp>
    </p:spTree>
    <p:extLst>
      <p:ext uri="{BB962C8B-B14F-4D97-AF65-F5344CB8AC3E}">
        <p14:creationId xmlns:p14="http://schemas.microsoft.com/office/powerpoint/2010/main" val="42200537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模型的训练和预测</a:t>
            </a:r>
          </a:p>
        </p:txBody>
      </p:sp>
      <p:sp>
        <p:nvSpPr>
          <p:cNvPr id="10" name="文本框 9"/>
          <p:cNvSpPr txBox="1"/>
          <p:nvPr/>
        </p:nvSpPr>
        <p:spPr>
          <a:xfrm>
            <a:off x="723182" y="764400"/>
            <a:ext cx="2441694" cy="769441"/>
          </a:xfrm>
          <a:prstGeom prst="rect">
            <a:avLst/>
          </a:prstGeom>
          <a:noFill/>
        </p:spPr>
        <p:txBody>
          <a:bodyPr wrap="none" rtlCol="0">
            <a:spAutoFit/>
          </a:bodyPr>
          <a:lstStyle/>
          <a:p>
            <a:r>
              <a:rPr lang="zh-CN" altLang="en-US" sz="4400" dirty="0">
                <a:solidFill>
                  <a:schemeClr val="accent2"/>
                </a:solidFill>
                <a:latin typeface="+mn-ea"/>
              </a:rPr>
              <a:t>打分算法</a:t>
            </a:r>
          </a:p>
        </p:txBody>
      </p:sp>
      <p:sp>
        <p:nvSpPr>
          <p:cNvPr id="11" name="矩形 10"/>
          <p:cNvSpPr/>
          <p:nvPr/>
        </p:nvSpPr>
        <p:spPr>
          <a:xfrm>
            <a:off x="767006" y="1716721"/>
            <a:ext cx="10256520" cy="1200329"/>
          </a:xfrm>
          <a:prstGeom prst="rect">
            <a:avLst/>
          </a:prstGeom>
        </p:spPr>
        <p:txBody>
          <a:bodyPr wrap="square">
            <a:spAutoFit/>
          </a:bodyPr>
          <a:lstStyle/>
          <a:p>
            <a:pPr marL="285750" indent="-285750">
              <a:buFont typeface="Wingdings" panose="05000000000000000000" pitchFamily="2" charset="2"/>
              <a:buChar char="n"/>
            </a:pPr>
            <a:r>
              <a:rPr lang="zh-CN" altLang="en-US" sz="2400" b="1" dirty="0"/>
              <a:t>年龄：</a:t>
            </a:r>
            <a:endParaRPr lang="en-US" altLang="zh-CN" sz="2400" b="1" dirty="0"/>
          </a:p>
          <a:p>
            <a:pPr marL="742950" lvl="1" indent="-285750">
              <a:buFont typeface="Wingdings" panose="05000000000000000000" pitchFamily="2" charset="2"/>
              <a:buChar char="n"/>
            </a:pPr>
            <a:r>
              <a:rPr lang="zh-CN" altLang="en-US" sz="2400" dirty="0"/>
              <a:t>女生年龄在</a:t>
            </a:r>
            <a:r>
              <a:rPr lang="en-US" altLang="zh-CN" sz="2400" dirty="0"/>
              <a:t>22-30</a:t>
            </a:r>
            <a:r>
              <a:rPr lang="zh-CN" altLang="en-US" sz="2400" dirty="0"/>
              <a:t>，积</a:t>
            </a:r>
            <a:r>
              <a:rPr lang="en-US" altLang="zh-CN" sz="2400" dirty="0"/>
              <a:t>30</a:t>
            </a:r>
            <a:r>
              <a:rPr lang="zh-CN" altLang="en-US" sz="2400" dirty="0"/>
              <a:t>分；每超出这个区间</a:t>
            </a:r>
            <a:r>
              <a:rPr lang="en-US" altLang="zh-CN" sz="2400" dirty="0"/>
              <a:t>1</a:t>
            </a:r>
            <a:r>
              <a:rPr lang="zh-CN" altLang="en-US" sz="2400" dirty="0"/>
              <a:t>岁，积分减</a:t>
            </a:r>
            <a:r>
              <a:rPr lang="en-US" altLang="zh-CN" sz="2400" dirty="0"/>
              <a:t>1</a:t>
            </a:r>
            <a:r>
              <a:rPr lang="zh-CN" altLang="en-US" sz="2400" dirty="0"/>
              <a:t>分</a:t>
            </a:r>
          </a:p>
          <a:p>
            <a:pPr marL="742950" lvl="1" indent="-285750">
              <a:buFont typeface="Wingdings" panose="05000000000000000000" pitchFamily="2" charset="2"/>
              <a:buChar char="n"/>
            </a:pPr>
            <a:r>
              <a:rPr lang="zh-CN" altLang="en-US" sz="2400" dirty="0"/>
              <a:t>男生年龄在</a:t>
            </a:r>
            <a:r>
              <a:rPr lang="en-US" altLang="zh-CN" sz="2400" dirty="0"/>
              <a:t>24-32</a:t>
            </a:r>
            <a:r>
              <a:rPr lang="zh-CN" altLang="en-US" sz="2400" dirty="0"/>
              <a:t>，积</a:t>
            </a:r>
            <a:r>
              <a:rPr lang="en-US" altLang="zh-CN" sz="2400" dirty="0"/>
              <a:t>30</a:t>
            </a:r>
            <a:r>
              <a:rPr lang="zh-CN" altLang="en-US" sz="2400" dirty="0"/>
              <a:t>分；每超出超过区间</a:t>
            </a:r>
            <a:r>
              <a:rPr lang="en-US" altLang="zh-CN" sz="2400" dirty="0"/>
              <a:t>1</a:t>
            </a:r>
            <a:r>
              <a:rPr lang="zh-CN" altLang="en-US" sz="2400" dirty="0"/>
              <a:t>岁，积分减</a:t>
            </a:r>
            <a:r>
              <a:rPr lang="en-US" altLang="zh-CN" sz="2400" dirty="0"/>
              <a:t>1</a:t>
            </a:r>
            <a:r>
              <a:rPr lang="zh-CN" altLang="en-US" sz="2400" dirty="0"/>
              <a:t>分</a:t>
            </a:r>
            <a:endParaRPr lang="en-US" altLang="zh-CN" sz="2400" dirty="0"/>
          </a:p>
        </p:txBody>
      </p:sp>
      <p:sp>
        <p:nvSpPr>
          <p:cNvPr id="19" name="椭圆 18">
            <a:extLst>
              <a:ext uri="{FF2B5EF4-FFF2-40B4-BE49-F238E27FC236}">
                <a16:creationId xmlns:a16="http://schemas.microsoft.com/office/drawing/2014/main" id="{F86AEF34-C13E-43BC-A622-C8D7B36307D3}"/>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D69DD69-34BD-4C6A-B6A7-EC008BE47D0F}"/>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459FC06-B44E-4382-A1E4-552F7E55D9DD}"/>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BF7EA96-D4A9-4748-AFB3-61179DA64BB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2F7695D-F1E2-4E48-84D4-E8FD68EFFCE8}"/>
              </a:ext>
            </a:extLst>
          </p:cNvPr>
          <p:cNvSpPr/>
          <p:nvPr/>
        </p:nvSpPr>
        <p:spPr>
          <a:xfrm>
            <a:off x="666104" y="3340786"/>
            <a:ext cx="10256520" cy="1200329"/>
          </a:xfrm>
          <a:prstGeom prst="rect">
            <a:avLst/>
          </a:prstGeom>
        </p:spPr>
        <p:txBody>
          <a:bodyPr wrap="square">
            <a:spAutoFit/>
          </a:bodyPr>
          <a:lstStyle/>
          <a:p>
            <a:pPr marL="285750" indent="-285750">
              <a:buFont typeface="Wingdings" panose="05000000000000000000" pitchFamily="2" charset="2"/>
              <a:buChar char="n"/>
            </a:pPr>
            <a:r>
              <a:rPr lang="zh-CN" altLang="en-US" sz="2400" b="1" dirty="0"/>
              <a:t>身高：</a:t>
            </a:r>
            <a:endParaRPr lang="en-US" altLang="zh-CN" sz="2400" b="1" dirty="0"/>
          </a:p>
          <a:p>
            <a:pPr marL="742950" lvl="1" indent="-285750">
              <a:buFont typeface="Wingdings" panose="05000000000000000000" pitchFamily="2" charset="2"/>
              <a:buChar char="n"/>
            </a:pPr>
            <a:r>
              <a:rPr lang="zh-CN" altLang="en-US" sz="2400" dirty="0"/>
              <a:t>女生在</a:t>
            </a:r>
            <a:r>
              <a:rPr lang="en-US" altLang="zh-CN" sz="2400" dirty="0"/>
              <a:t>160-175</a:t>
            </a:r>
            <a:r>
              <a:rPr lang="zh-CN" altLang="en-US" sz="2400" dirty="0"/>
              <a:t>，积</a:t>
            </a:r>
            <a:r>
              <a:rPr lang="en-US" altLang="zh-CN" sz="2400" dirty="0"/>
              <a:t>30</a:t>
            </a:r>
            <a:r>
              <a:rPr lang="zh-CN" altLang="en-US" sz="2400" dirty="0"/>
              <a:t>分；每超过这个区间</a:t>
            </a:r>
            <a:r>
              <a:rPr lang="en-US" altLang="zh-CN" sz="2400" dirty="0"/>
              <a:t>1cm</a:t>
            </a:r>
            <a:r>
              <a:rPr lang="zh-CN" altLang="en-US" sz="2400" dirty="0"/>
              <a:t>，积分减</a:t>
            </a:r>
            <a:r>
              <a:rPr lang="en-US" altLang="zh-CN" sz="2400" dirty="0"/>
              <a:t>1</a:t>
            </a:r>
            <a:r>
              <a:rPr lang="zh-CN" altLang="en-US" sz="2400" dirty="0"/>
              <a:t>分</a:t>
            </a:r>
          </a:p>
          <a:p>
            <a:pPr marL="742950" lvl="1" indent="-285750">
              <a:buFont typeface="Wingdings" panose="05000000000000000000" pitchFamily="2" charset="2"/>
              <a:buChar char="n"/>
            </a:pPr>
            <a:r>
              <a:rPr lang="zh-CN" altLang="en-US" sz="2400" dirty="0"/>
              <a:t>男生在</a:t>
            </a:r>
            <a:r>
              <a:rPr lang="en-US" altLang="zh-CN" sz="2400" dirty="0"/>
              <a:t>168-185</a:t>
            </a:r>
            <a:r>
              <a:rPr lang="zh-CN" altLang="en-US" sz="2400" dirty="0"/>
              <a:t>，积</a:t>
            </a:r>
            <a:r>
              <a:rPr lang="en-US" altLang="zh-CN" sz="2400" dirty="0"/>
              <a:t>30</a:t>
            </a:r>
            <a:r>
              <a:rPr lang="zh-CN" altLang="en-US" sz="2400" dirty="0"/>
              <a:t>分；每超过这个区间</a:t>
            </a:r>
            <a:r>
              <a:rPr lang="en-US" altLang="zh-CN" sz="2400" dirty="0"/>
              <a:t>1cm</a:t>
            </a:r>
            <a:r>
              <a:rPr lang="zh-CN" altLang="en-US" sz="2400" dirty="0"/>
              <a:t>，积分减</a:t>
            </a:r>
            <a:r>
              <a:rPr lang="en-US" altLang="zh-CN" sz="2400" dirty="0"/>
              <a:t>1</a:t>
            </a:r>
            <a:r>
              <a:rPr lang="zh-CN" altLang="en-US" sz="2400" dirty="0"/>
              <a:t>分</a:t>
            </a:r>
            <a:endParaRPr lang="en-US" altLang="zh-CN" sz="2400" dirty="0"/>
          </a:p>
        </p:txBody>
      </p:sp>
    </p:spTree>
    <p:extLst>
      <p:ext uri="{BB962C8B-B14F-4D97-AF65-F5344CB8AC3E}">
        <p14:creationId xmlns:p14="http://schemas.microsoft.com/office/powerpoint/2010/main" val="2676914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模型的训练和预测</a:t>
            </a:r>
          </a:p>
        </p:txBody>
      </p:sp>
      <p:sp>
        <p:nvSpPr>
          <p:cNvPr id="10" name="文本框 9"/>
          <p:cNvSpPr txBox="1"/>
          <p:nvPr/>
        </p:nvSpPr>
        <p:spPr>
          <a:xfrm>
            <a:off x="723182" y="764400"/>
            <a:ext cx="2441694" cy="769441"/>
          </a:xfrm>
          <a:prstGeom prst="rect">
            <a:avLst/>
          </a:prstGeom>
          <a:noFill/>
        </p:spPr>
        <p:txBody>
          <a:bodyPr wrap="none" rtlCol="0">
            <a:spAutoFit/>
          </a:bodyPr>
          <a:lstStyle/>
          <a:p>
            <a:r>
              <a:rPr lang="zh-CN" altLang="en-US" sz="4400" dirty="0">
                <a:solidFill>
                  <a:schemeClr val="accent2"/>
                </a:solidFill>
                <a:latin typeface="+mn-ea"/>
              </a:rPr>
              <a:t>打分算法</a:t>
            </a:r>
          </a:p>
        </p:txBody>
      </p:sp>
      <p:sp>
        <p:nvSpPr>
          <p:cNvPr id="11" name="矩形 10"/>
          <p:cNvSpPr/>
          <p:nvPr/>
        </p:nvSpPr>
        <p:spPr>
          <a:xfrm>
            <a:off x="767006" y="1716721"/>
            <a:ext cx="10256520" cy="1569660"/>
          </a:xfrm>
          <a:prstGeom prst="rect">
            <a:avLst/>
          </a:prstGeom>
        </p:spPr>
        <p:txBody>
          <a:bodyPr wrap="square">
            <a:spAutoFit/>
          </a:bodyPr>
          <a:lstStyle/>
          <a:p>
            <a:pPr marL="285750" indent="-285750">
              <a:buFont typeface="Wingdings" panose="05000000000000000000" pitchFamily="2" charset="2"/>
              <a:buChar char="n"/>
            </a:pPr>
            <a:r>
              <a:rPr lang="zh-CN" altLang="en-US" sz="2400" b="1" dirty="0"/>
              <a:t>教育程度：</a:t>
            </a:r>
            <a:endParaRPr lang="en-US" altLang="zh-CN" sz="2400" b="1" dirty="0"/>
          </a:p>
          <a:p>
            <a:pPr marL="742950" lvl="1" indent="-285750">
              <a:buFont typeface="Wingdings" panose="05000000000000000000" pitchFamily="2" charset="2"/>
              <a:buChar char="n"/>
            </a:pPr>
            <a:r>
              <a:rPr lang="zh-CN" altLang="en-US" sz="2400" dirty="0"/>
              <a:t>高中及以下 </a:t>
            </a:r>
            <a:r>
              <a:rPr lang="en-US" altLang="zh-CN" sz="2400" dirty="0"/>
              <a:t>20</a:t>
            </a:r>
            <a:r>
              <a:rPr lang="zh-CN" altLang="en-US" sz="2400" dirty="0"/>
              <a:t>分</a:t>
            </a:r>
            <a:r>
              <a:rPr lang="en-US" altLang="zh-CN" sz="2400" dirty="0"/>
              <a:t>	</a:t>
            </a:r>
            <a:r>
              <a:rPr lang="zh-CN" altLang="en-US" sz="2400" dirty="0"/>
              <a:t> </a:t>
            </a:r>
            <a:r>
              <a:rPr lang="en-US" altLang="zh-CN" sz="2400" dirty="0"/>
              <a:t>	</a:t>
            </a:r>
            <a:r>
              <a:rPr lang="zh-CN" altLang="en-US" sz="2400" dirty="0"/>
              <a:t>大专</a:t>
            </a:r>
            <a:r>
              <a:rPr lang="en-US" altLang="zh-CN" sz="2400" dirty="0"/>
              <a:t>50</a:t>
            </a:r>
            <a:r>
              <a:rPr lang="zh-CN" altLang="en-US" sz="2400" dirty="0"/>
              <a:t>分</a:t>
            </a:r>
          </a:p>
          <a:p>
            <a:pPr marL="742950" lvl="1" indent="-285750">
              <a:buFont typeface="Wingdings" panose="05000000000000000000" pitchFamily="2" charset="2"/>
              <a:buChar char="n"/>
            </a:pPr>
            <a:r>
              <a:rPr lang="zh-CN" altLang="en-US" sz="2400" dirty="0"/>
              <a:t>本科</a:t>
            </a:r>
            <a:r>
              <a:rPr lang="en-US" altLang="zh-CN" sz="2400" dirty="0"/>
              <a:t>90</a:t>
            </a:r>
            <a:r>
              <a:rPr lang="zh-CN" altLang="en-US" sz="2400" dirty="0"/>
              <a:t>分</a:t>
            </a:r>
            <a:r>
              <a:rPr lang="en-US" altLang="zh-CN" sz="2400" dirty="0"/>
              <a:t>	</a:t>
            </a:r>
            <a:r>
              <a:rPr lang="zh-CN" altLang="en-US" sz="2400" dirty="0"/>
              <a:t>      </a:t>
            </a:r>
            <a:r>
              <a:rPr lang="en-US" altLang="zh-CN" sz="2400" dirty="0"/>
              <a:t>		</a:t>
            </a:r>
            <a:r>
              <a:rPr lang="zh-CN" altLang="en-US" sz="2400" dirty="0"/>
              <a:t>双学士</a:t>
            </a:r>
            <a:r>
              <a:rPr lang="en-US" altLang="zh-CN" sz="2400" dirty="0"/>
              <a:t>100</a:t>
            </a:r>
            <a:r>
              <a:rPr lang="zh-CN" altLang="en-US" sz="2400" dirty="0"/>
              <a:t>分</a:t>
            </a:r>
          </a:p>
          <a:p>
            <a:pPr marL="742950" lvl="1" indent="-285750">
              <a:buFont typeface="Wingdings" panose="05000000000000000000" pitchFamily="2" charset="2"/>
              <a:buChar char="n"/>
            </a:pPr>
            <a:r>
              <a:rPr lang="zh-CN" altLang="en-US" sz="2400" dirty="0"/>
              <a:t>硕士</a:t>
            </a:r>
            <a:r>
              <a:rPr lang="en-US" altLang="zh-CN" sz="2400" dirty="0"/>
              <a:t>100</a:t>
            </a:r>
            <a:r>
              <a:rPr lang="zh-CN" altLang="en-US" sz="2400" dirty="0"/>
              <a:t>分</a:t>
            </a:r>
            <a:r>
              <a:rPr lang="en-US" altLang="zh-CN" sz="2400" dirty="0"/>
              <a:t>	</a:t>
            </a:r>
            <a:r>
              <a:rPr lang="zh-CN" altLang="en-US" sz="2400" dirty="0"/>
              <a:t>      </a:t>
            </a:r>
            <a:r>
              <a:rPr lang="en-US" altLang="zh-CN" sz="2400" dirty="0"/>
              <a:t>		</a:t>
            </a:r>
            <a:r>
              <a:rPr lang="zh-CN" altLang="en-US" sz="2400" dirty="0"/>
              <a:t>博士积</a:t>
            </a:r>
            <a:r>
              <a:rPr lang="en-US" altLang="zh-CN" sz="2400" dirty="0"/>
              <a:t>110</a:t>
            </a:r>
            <a:r>
              <a:rPr lang="zh-CN" altLang="en-US" sz="2400" dirty="0"/>
              <a:t>分</a:t>
            </a:r>
            <a:endParaRPr lang="en-US" altLang="zh-CN" sz="2400" dirty="0"/>
          </a:p>
        </p:txBody>
      </p:sp>
      <p:sp>
        <p:nvSpPr>
          <p:cNvPr id="19" name="椭圆 18">
            <a:extLst>
              <a:ext uri="{FF2B5EF4-FFF2-40B4-BE49-F238E27FC236}">
                <a16:creationId xmlns:a16="http://schemas.microsoft.com/office/drawing/2014/main" id="{F86AEF34-C13E-43BC-A622-C8D7B36307D3}"/>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D69DD69-34BD-4C6A-B6A7-EC008BE47D0F}"/>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459FC06-B44E-4382-A1E4-552F7E55D9DD}"/>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BF7EA96-D4A9-4748-AFB3-61179DA64BB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2F7695D-F1E2-4E48-84D4-E8FD68EFFCE8}"/>
              </a:ext>
            </a:extLst>
          </p:cNvPr>
          <p:cNvSpPr/>
          <p:nvPr/>
        </p:nvSpPr>
        <p:spPr>
          <a:xfrm>
            <a:off x="723182" y="3571620"/>
            <a:ext cx="10256520" cy="1938992"/>
          </a:xfrm>
          <a:prstGeom prst="rect">
            <a:avLst/>
          </a:prstGeom>
        </p:spPr>
        <p:txBody>
          <a:bodyPr wrap="square">
            <a:spAutoFit/>
          </a:bodyPr>
          <a:lstStyle/>
          <a:p>
            <a:pPr marL="285750" indent="-285750">
              <a:buFont typeface="Wingdings" panose="05000000000000000000" pitchFamily="2" charset="2"/>
              <a:buChar char="n"/>
            </a:pPr>
            <a:r>
              <a:rPr lang="zh-CN" altLang="en-US" sz="2400" b="1" dirty="0"/>
              <a:t>自我介绍：</a:t>
            </a:r>
            <a:endParaRPr lang="en-US" altLang="zh-CN" sz="2400" b="1" dirty="0"/>
          </a:p>
          <a:p>
            <a:pPr marL="742950" lvl="1" indent="-285750">
              <a:buFont typeface="Wingdings" panose="05000000000000000000" pitchFamily="2" charset="2"/>
              <a:buChar char="n"/>
            </a:pPr>
            <a:r>
              <a:rPr lang="zh-CN" altLang="en-US" sz="2400" dirty="0"/>
              <a:t>自我介绍使用了</a:t>
            </a:r>
            <a:r>
              <a:rPr lang="en-US" altLang="zh-CN" sz="2400" dirty="0" err="1"/>
              <a:t>lstm</a:t>
            </a:r>
            <a:r>
              <a:rPr lang="zh-CN" altLang="en-US" sz="2400" dirty="0"/>
              <a:t>分类算法，在人工标注了</a:t>
            </a:r>
            <a:r>
              <a:rPr lang="en-US" altLang="zh-CN" sz="2400" dirty="0"/>
              <a:t>1000</a:t>
            </a:r>
            <a:r>
              <a:rPr lang="zh-CN" altLang="en-US" sz="2400" dirty="0"/>
              <a:t>条数据的基础上进行三分类，并给予相应分值。</a:t>
            </a:r>
          </a:p>
          <a:p>
            <a:pPr marL="742950" lvl="1" indent="-285750">
              <a:buFont typeface="Wingdings" panose="05000000000000000000" pitchFamily="2" charset="2"/>
              <a:buChar char="n"/>
            </a:pPr>
            <a:r>
              <a:rPr lang="zh-CN" altLang="en-US" sz="2400" dirty="0"/>
              <a:t>平凡 </a:t>
            </a:r>
            <a:r>
              <a:rPr lang="en-US" altLang="zh-CN" sz="2400" dirty="0"/>
              <a:t>30</a:t>
            </a:r>
            <a:r>
              <a:rPr lang="zh-CN" altLang="en-US" sz="2400" dirty="0"/>
              <a:t>分  优秀 </a:t>
            </a:r>
            <a:r>
              <a:rPr lang="en-US" altLang="zh-CN" sz="2400" dirty="0"/>
              <a:t>50</a:t>
            </a:r>
            <a:r>
              <a:rPr lang="zh-CN" altLang="en-US" sz="2400" dirty="0"/>
              <a:t>分   卓越 </a:t>
            </a:r>
            <a:r>
              <a:rPr lang="en-US" altLang="zh-CN" sz="2400" dirty="0"/>
              <a:t>100</a:t>
            </a:r>
            <a:r>
              <a:rPr lang="zh-CN" altLang="en-US" sz="2400" dirty="0"/>
              <a:t>分</a:t>
            </a:r>
          </a:p>
          <a:p>
            <a:pPr marL="742950" lvl="1" indent="-285750">
              <a:buFont typeface="Wingdings" panose="05000000000000000000" pitchFamily="2" charset="2"/>
              <a:buChar char="n"/>
            </a:pPr>
            <a:endParaRPr lang="zh-CN" altLang="en-US" sz="2400" dirty="0"/>
          </a:p>
        </p:txBody>
      </p:sp>
    </p:spTree>
    <p:extLst>
      <p:ext uri="{BB962C8B-B14F-4D97-AF65-F5344CB8AC3E}">
        <p14:creationId xmlns:p14="http://schemas.microsoft.com/office/powerpoint/2010/main" val="8515199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模型的训练和预测</a:t>
            </a:r>
          </a:p>
        </p:txBody>
      </p:sp>
      <p:sp>
        <p:nvSpPr>
          <p:cNvPr id="19" name="椭圆 18">
            <a:extLst>
              <a:ext uri="{FF2B5EF4-FFF2-40B4-BE49-F238E27FC236}">
                <a16:creationId xmlns:a16="http://schemas.microsoft.com/office/drawing/2014/main" id="{F86AEF34-C13E-43BC-A622-C8D7B36307D3}"/>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D69DD69-34BD-4C6A-B6A7-EC008BE47D0F}"/>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459FC06-B44E-4382-A1E4-552F7E55D9DD}"/>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BF7EA96-D4A9-4748-AFB3-61179DA64BB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2C13765-9E44-4205-9CC6-309B740B52AC}"/>
              </a:ext>
            </a:extLst>
          </p:cNvPr>
          <p:cNvSpPr txBox="1"/>
          <p:nvPr/>
        </p:nvSpPr>
        <p:spPr>
          <a:xfrm>
            <a:off x="695960" y="304346"/>
            <a:ext cx="1826141" cy="584775"/>
          </a:xfrm>
          <a:prstGeom prst="rect">
            <a:avLst/>
          </a:prstGeom>
          <a:noFill/>
        </p:spPr>
        <p:txBody>
          <a:bodyPr wrap="none" rtlCol="0">
            <a:spAutoFit/>
          </a:bodyPr>
          <a:lstStyle/>
          <a:p>
            <a:r>
              <a:rPr lang="zh-CN" altLang="en-US" sz="3200" dirty="0">
                <a:solidFill>
                  <a:schemeClr val="accent2"/>
                </a:solidFill>
                <a:latin typeface="+mn-ea"/>
              </a:rPr>
              <a:t>打分结果</a:t>
            </a:r>
          </a:p>
        </p:txBody>
      </p:sp>
      <p:pic>
        <p:nvPicPr>
          <p:cNvPr id="2" name="图片 1">
            <a:extLst>
              <a:ext uri="{FF2B5EF4-FFF2-40B4-BE49-F238E27FC236}">
                <a16:creationId xmlns:a16="http://schemas.microsoft.com/office/drawing/2014/main" id="{8205E8B4-419C-8F4F-84C1-47B57634B267}"/>
              </a:ext>
            </a:extLst>
          </p:cNvPr>
          <p:cNvPicPr>
            <a:picLocks noChangeAspect="1"/>
          </p:cNvPicPr>
          <p:nvPr/>
        </p:nvPicPr>
        <p:blipFill>
          <a:blip r:embed="rId2"/>
          <a:stretch>
            <a:fillRect/>
          </a:stretch>
        </p:blipFill>
        <p:spPr>
          <a:xfrm>
            <a:off x="1449070" y="889121"/>
            <a:ext cx="8166100" cy="51308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72131829-EEE6-1A40-8340-15BF6BA6192E}"/>
                  </a:ext>
                </a:extLst>
              </p14:cNvPr>
              <p14:cNvContentPartPr/>
              <p14:nvPr/>
            </p14:nvContentPartPr>
            <p14:xfrm>
              <a:off x="3744098" y="3910451"/>
              <a:ext cx="419760" cy="268920"/>
            </p14:xfrm>
          </p:contentPart>
        </mc:Choice>
        <mc:Fallback>
          <p:pic>
            <p:nvPicPr>
              <p:cNvPr id="7" name="墨迹 6">
                <a:extLst>
                  <a:ext uri="{FF2B5EF4-FFF2-40B4-BE49-F238E27FC236}">
                    <a16:creationId xmlns:a16="http://schemas.microsoft.com/office/drawing/2014/main" id="{72131829-EEE6-1A40-8340-15BF6BA6192E}"/>
                  </a:ext>
                </a:extLst>
              </p:cNvPr>
              <p:cNvPicPr/>
              <p:nvPr/>
            </p:nvPicPr>
            <p:blipFill>
              <a:blip r:embed="rId4"/>
              <a:stretch>
                <a:fillRect/>
              </a:stretch>
            </p:blipFill>
            <p:spPr>
              <a:xfrm>
                <a:off x="3739778" y="3906131"/>
                <a:ext cx="42840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墨迹 7">
                <a:extLst>
                  <a:ext uri="{FF2B5EF4-FFF2-40B4-BE49-F238E27FC236}">
                    <a16:creationId xmlns:a16="http://schemas.microsoft.com/office/drawing/2014/main" id="{A074FA43-E869-A94B-992A-A016927BD063}"/>
                  </a:ext>
                </a:extLst>
              </p14:cNvPr>
              <p14:cNvContentPartPr/>
              <p14:nvPr/>
            </p14:nvContentPartPr>
            <p14:xfrm>
              <a:off x="1805138" y="2990291"/>
              <a:ext cx="432720" cy="275040"/>
            </p14:xfrm>
          </p:contentPart>
        </mc:Choice>
        <mc:Fallback>
          <p:pic>
            <p:nvPicPr>
              <p:cNvPr id="8" name="墨迹 7">
                <a:extLst>
                  <a:ext uri="{FF2B5EF4-FFF2-40B4-BE49-F238E27FC236}">
                    <a16:creationId xmlns:a16="http://schemas.microsoft.com/office/drawing/2014/main" id="{A074FA43-E869-A94B-992A-A016927BD063}"/>
                  </a:ext>
                </a:extLst>
              </p:cNvPr>
              <p:cNvPicPr/>
              <p:nvPr/>
            </p:nvPicPr>
            <p:blipFill>
              <a:blip r:embed="rId6"/>
              <a:stretch>
                <a:fillRect/>
              </a:stretch>
            </p:blipFill>
            <p:spPr>
              <a:xfrm>
                <a:off x="1800818" y="2985971"/>
                <a:ext cx="4413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墨迹 8">
                <a:extLst>
                  <a:ext uri="{FF2B5EF4-FFF2-40B4-BE49-F238E27FC236}">
                    <a16:creationId xmlns:a16="http://schemas.microsoft.com/office/drawing/2014/main" id="{81EE975A-0FBE-4B45-A38D-2357C113FB69}"/>
                  </a:ext>
                </a:extLst>
              </p14:cNvPr>
              <p14:cNvContentPartPr/>
              <p14:nvPr/>
            </p14:nvContentPartPr>
            <p14:xfrm>
              <a:off x="3766058" y="1395851"/>
              <a:ext cx="361800" cy="284040"/>
            </p14:xfrm>
          </p:contentPart>
        </mc:Choice>
        <mc:Fallback>
          <p:pic>
            <p:nvPicPr>
              <p:cNvPr id="9" name="墨迹 8">
                <a:extLst>
                  <a:ext uri="{FF2B5EF4-FFF2-40B4-BE49-F238E27FC236}">
                    <a16:creationId xmlns:a16="http://schemas.microsoft.com/office/drawing/2014/main" id="{81EE975A-0FBE-4B45-A38D-2357C113FB69}"/>
                  </a:ext>
                </a:extLst>
              </p:cNvPr>
              <p:cNvPicPr/>
              <p:nvPr/>
            </p:nvPicPr>
            <p:blipFill>
              <a:blip r:embed="rId8"/>
              <a:stretch>
                <a:fillRect/>
              </a:stretch>
            </p:blipFill>
            <p:spPr>
              <a:xfrm>
                <a:off x="3761738" y="1391531"/>
                <a:ext cx="37044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墨迹 9">
                <a:extLst>
                  <a:ext uri="{FF2B5EF4-FFF2-40B4-BE49-F238E27FC236}">
                    <a16:creationId xmlns:a16="http://schemas.microsoft.com/office/drawing/2014/main" id="{8C3FEEF3-4985-8143-B58B-20FCFD8A9C66}"/>
                  </a:ext>
                </a:extLst>
              </p14:cNvPr>
              <p14:cNvContentPartPr/>
              <p14:nvPr/>
            </p14:nvContentPartPr>
            <p14:xfrm>
              <a:off x="3712058" y="4792811"/>
              <a:ext cx="424440" cy="346680"/>
            </p14:xfrm>
          </p:contentPart>
        </mc:Choice>
        <mc:Fallback>
          <p:pic>
            <p:nvPicPr>
              <p:cNvPr id="10" name="墨迹 9">
                <a:extLst>
                  <a:ext uri="{FF2B5EF4-FFF2-40B4-BE49-F238E27FC236}">
                    <a16:creationId xmlns:a16="http://schemas.microsoft.com/office/drawing/2014/main" id="{8C3FEEF3-4985-8143-B58B-20FCFD8A9C66}"/>
                  </a:ext>
                </a:extLst>
              </p:cNvPr>
              <p:cNvPicPr/>
              <p:nvPr/>
            </p:nvPicPr>
            <p:blipFill>
              <a:blip r:embed="rId10"/>
              <a:stretch>
                <a:fillRect/>
              </a:stretch>
            </p:blipFill>
            <p:spPr>
              <a:xfrm>
                <a:off x="3707738" y="4788491"/>
                <a:ext cx="43308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墨迹 10">
                <a:extLst>
                  <a:ext uri="{FF2B5EF4-FFF2-40B4-BE49-F238E27FC236}">
                    <a16:creationId xmlns:a16="http://schemas.microsoft.com/office/drawing/2014/main" id="{AE731570-71CC-F04B-91C5-68614298FEDC}"/>
                  </a:ext>
                </a:extLst>
              </p14:cNvPr>
              <p14:cNvContentPartPr/>
              <p14:nvPr/>
            </p14:nvContentPartPr>
            <p14:xfrm>
              <a:off x="3890978" y="5681291"/>
              <a:ext cx="283320" cy="296640"/>
            </p14:xfrm>
          </p:contentPart>
        </mc:Choice>
        <mc:Fallback>
          <p:pic>
            <p:nvPicPr>
              <p:cNvPr id="11" name="墨迹 10">
                <a:extLst>
                  <a:ext uri="{FF2B5EF4-FFF2-40B4-BE49-F238E27FC236}">
                    <a16:creationId xmlns:a16="http://schemas.microsoft.com/office/drawing/2014/main" id="{AE731570-71CC-F04B-91C5-68614298FEDC}"/>
                  </a:ext>
                </a:extLst>
              </p:cNvPr>
              <p:cNvPicPr/>
              <p:nvPr/>
            </p:nvPicPr>
            <p:blipFill>
              <a:blip r:embed="rId12"/>
              <a:stretch>
                <a:fillRect/>
              </a:stretch>
            </p:blipFill>
            <p:spPr>
              <a:xfrm>
                <a:off x="3886658" y="5676971"/>
                <a:ext cx="291960" cy="305280"/>
              </a:xfrm>
              <a:prstGeom prst="rect">
                <a:avLst/>
              </a:prstGeom>
            </p:spPr>
          </p:pic>
        </mc:Fallback>
      </mc:AlternateContent>
      <p:sp>
        <p:nvSpPr>
          <p:cNvPr id="13" name="文本框 12">
            <a:extLst>
              <a:ext uri="{FF2B5EF4-FFF2-40B4-BE49-F238E27FC236}">
                <a16:creationId xmlns:a16="http://schemas.microsoft.com/office/drawing/2014/main" id="{EA9ED2EB-23C7-1C45-8DAD-95FE860B155F}"/>
              </a:ext>
            </a:extLst>
          </p:cNvPr>
          <p:cNvSpPr txBox="1"/>
          <p:nvPr/>
        </p:nvSpPr>
        <p:spPr>
          <a:xfrm>
            <a:off x="6581" y="1116853"/>
            <a:ext cx="1442489" cy="1754326"/>
          </a:xfrm>
          <a:prstGeom prst="rect">
            <a:avLst/>
          </a:prstGeom>
          <a:noFill/>
        </p:spPr>
        <p:txBody>
          <a:bodyPr wrap="square" rtlCol="0">
            <a:spAutoFit/>
          </a:bodyPr>
          <a:lstStyle/>
          <a:p>
            <a:r>
              <a:rPr kumimoji="1" lang="zh-CN" altLang="en-US" dirty="0"/>
              <a:t>红圈处即为所打总分值，</a:t>
            </a:r>
            <a:endParaRPr kumimoji="1" lang="en-US" altLang="zh-CN" dirty="0"/>
          </a:p>
          <a:p>
            <a:r>
              <a:rPr kumimoji="1" lang="zh-CN" altLang="en-US" dirty="0"/>
              <a:t>后面四个为年龄</a:t>
            </a:r>
            <a:r>
              <a:rPr kumimoji="1" lang="en-US" altLang="zh-CN" dirty="0"/>
              <a:t>/</a:t>
            </a:r>
            <a:r>
              <a:rPr kumimoji="1" lang="zh-CN" altLang="en-US" dirty="0"/>
              <a:t>教育</a:t>
            </a:r>
            <a:r>
              <a:rPr kumimoji="1" lang="en-US" altLang="zh-CN" dirty="0"/>
              <a:t>/</a:t>
            </a:r>
            <a:r>
              <a:rPr kumimoji="1" lang="zh-CN" altLang="en-US" dirty="0"/>
              <a:t>身高</a:t>
            </a:r>
            <a:r>
              <a:rPr kumimoji="1" lang="en-US" altLang="zh-CN" dirty="0"/>
              <a:t>/</a:t>
            </a:r>
            <a:r>
              <a:rPr kumimoji="1" lang="zh-CN" altLang="en-US" dirty="0"/>
              <a:t>自评的各项分值</a:t>
            </a:r>
          </a:p>
        </p:txBody>
      </p:sp>
    </p:spTree>
    <p:extLst>
      <p:ext uri="{BB962C8B-B14F-4D97-AF65-F5344CB8AC3E}">
        <p14:creationId xmlns:p14="http://schemas.microsoft.com/office/powerpoint/2010/main" val="227160566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模型的训练和预测</a:t>
            </a:r>
          </a:p>
        </p:txBody>
      </p:sp>
      <p:sp>
        <p:nvSpPr>
          <p:cNvPr id="19" name="椭圆 18">
            <a:extLst>
              <a:ext uri="{FF2B5EF4-FFF2-40B4-BE49-F238E27FC236}">
                <a16:creationId xmlns:a16="http://schemas.microsoft.com/office/drawing/2014/main" id="{F86AEF34-C13E-43BC-A622-C8D7B36307D3}"/>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D69DD69-34BD-4C6A-B6A7-EC008BE47D0F}"/>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459FC06-B44E-4382-A1E4-552F7E55D9DD}"/>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BF7EA96-D4A9-4748-AFB3-61179DA64BB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2C13765-9E44-4205-9CC6-309B740B52AC}"/>
              </a:ext>
            </a:extLst>
          </p:cNvPr>
          <p:cNvSpPr txBox="1"/>
          <p:nvPr/>
        </p:nvSpPr>
        <p:spPr>
          <a:xfrm>
            <a:off x="695960" y="304346"/>
            <a:ext cx="2066591" cy="584775"/>
          </a:xfrm>
          <a:prstGeom prst="rect">
            <a:avLst/>
          </a:prstGeom>
          <a:noFill/>
        </p:spPr>
        <p:txBody>
          <a:bodyPr wrap="none" rtlCol="0">
            <a:spAutoFit/>
          </a:bodyPr>
          <a:lstStyle/>
          <a:p>
            <a:r>
              <a:rPr lang="zh-CN" altLang="en-US" sz="3200" dirty="0">
                <a:solidFill>
                  <a:schemeClr val="accent2"/>
                </a:solidFill>
                <a:latin typeface="+mn-ea"/>
              </a:rPr>
              <a:t>推荐示例</a:t>
            </a:r>
            <a:r>
              <a:rPr lang="en-US" altLang="zh-CN" sz="3200" dirty="0">
                <a:solidFill>
                  <a:schemeClr val="accent2"/>
                </a:solidFill>
                <a:latin typeface="+mn-ea"/>
              </a:rPr>
              <a:t>1</a:t>
            </a:r>
            <a:endParaRPr lang="zh-CN" altLang="en-US" sz="3200" dirty="0">
              <a:solidFill>
                <a:schemeClr val="accent2"/>
              </a:solidFill>
              <a:latin typeface="+mn-ea"/>
            </a:endParaRPr>
          </a:p>
        </p:txBody>
      </p:sp>
      <p:pic>
        <p:nvPicPr>
          <p:cNvPr id="3" name="图片 2">
            <a:extLst>
              <a:ext uri="{FF2B5EF4-FFF2-40B4-BE49-F238E27FC236}">
                <a16:creationId xmlns:a16="http://schemas.microsoft.com/office/drawing/2014/main" id="{0E501F22-B5BE-4040-B198-E61B4B3C07B8}"/>
              </a:ext>
            </a:extLst>
          </p:cNvPr>
          <p:cNvPicPr>
            <a:picLocks noChangeAspect="1"/>
          </p:cNvPicPr>
          <p:nvPr/>
        </p:nvPicPr>
        <p:blipFill>
          <a:blip r:embed="rId2"/>
          <a:stretch>
            <a:fillRect/>
          </a:stretch>
        </p:blipFill>
        <p:spPr>
          <a:xfrm>
            <a:off x="640080" y="1137920"/>
            <a:ext cx="10830560" cy="4153999"/>
          </a:xfrm>
          <a:prstGeom prst="rect">
            <a:avLst/>
          </a:prstGeom>
        </p:spPr>
      </p:pic>
    </p:spTree>
    <p:extLst>
      <p:ext uri="{BB962C8B-B14F-4D97-AF65-F5344CB8AC3E}">
        <p14:creationId xmlns:p14="http://schemas.microsoft.com/office/powerpoint/2010/main" val="287649218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2"/>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3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模型的训练和预测</a:t>
            </a:r>
          </a:p>
        </p:txBody>
      </p:sp>
      <p:sp>
        <p:nvSpPr>
          <p:cNvPr id="19" name="椭圆 18">
            <a:extLst>
              <a:ext uri="{FF2B5EF4-FFF2-40B4-BE49-F238E27FC236}">
                <a16:creationId xmlns:a16="http://schemas.microsoft.com/office/drawing/2014/main" id="{F86AEF34-C13E-43BC-A622-C8D7B36307D3}"/>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D69DD69-34BD-4C6A-B6A7-EC008BE47D0F}"/>
              </a:ext>
            </a:extLst>
          </p:cNvPr>
          <p:cNvSpPr/>
          <p:nvPr/>
        </p:nvSpPr>
        <p:spPr>
          <a:xfrm>
            <a:off x="11283604" y="160707"/>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459FC06-B44E-4382-A1E4-552F7E55D9DD}"/>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BF7EA96-D4A9-4748-AFB3-61179DA64BB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2C13765-9E44-4205-9CC6-309B740B52AC}"/>
              </a:ext>
            </a:extLst>
          </p:cNvPr>
          <p:cNvSpPr txBox="1"/>
          <p:nvPr/>
        </p:nvSpPr>
        <p:spPr>
          <a:xfrm>
            <a:off x="695960" y="304346"/>
            <a:ext cx="2066591" cy="584775"/>
          </a:xfrm>
          <a:prstGeom prst="rect">
            <a:avLst/>
          </a:prstGeom>
          <a:noFill/>
        </p:spPr>
        <p:txBody>
          <a:bodyPr wrap="none" rtlCol="0">
            <a:spAutoFit/>
          </a:bodyPr>
          <a:lstStyle/>
          <a:p>
            <a:r>
              <a:rPr lang="zh-CN" altLang="en-US" sz="3200" dirty="0">
                <a:solidFill>
                  <a:schemeClr val="accent2"/>
                </a:solidFill>
                <a:latin typeface="+mn-ea"/>
              </a:rPr>
              <a:t>推荐示例</a:t>
            </a:r>
            <a:r>
              <a:rPr lang="en-US" altLang="zh-CN" sz="3200" dirty="0">
                <a:solidFill>
                  <a:schemeClr val="accent2"/>
                </a:solidFill>
                <a:latin typeface="+mn-ea"/>
              </a:rPr>
              <a:t>2</a:t>
            </a:r>
            <a:endParaRPr lang="zh-CN" altLang="en-US" sz="3200" dirty="0">
              <a:solidFill>
                <a:schemeClr val="accent2"/>
              </a:solidFill>
              <a:latin typeface="+mn-ea"/>
            </a:endParaRPr>
          </a:p>
        </p:txBody>
      </p:sp>
      <p:pic>
        <p:nvPicPr>
          <p:cNvPr id="2" name="图片 1">
            <a:extLst>
              <a:ext uri="{FF2B5EF4-FFF2-40B4-BE49-F238E27FC236}">
                <a16:creationId xmlns:a16="http://schemas.microsoft.com/office/drawing/2014/main" id="{6A956BB0-BBC5-FE4E-A46E-61B29F26D712}"/>
              </a:ext>
            </a:extLst>
          </p:cNvPr>
          <p:cNvPicPr>
            <a:picLocks noChangeAspect="1"/>
          </p:cNvPicPr>
          <p:nvPr/>
        </p:nvPicPr>
        <p:blipFill>
          <a:blip r:embed="rId2"/>
          <a:stretch>
            <a:fillRect/>
          </a:stretch>
        </p:blipFill>
        <p:spPr>
          <a:xfrm>
            <a:off x="1399357" y="933879"/>
            <a:ext cx="9239400" cy="4509719"/>
          </a:xfrm>
          <a:prstGeom prst="rect">
            <a:avLst/>
          </a:prstGeom>
        </p:spPr>
      </p:pic>
    </p:spTree>
    <p:extLst>
      <p:ext uri="{BB962C8B-B14F-4D97-AF65-F5344CB8AC3E}">
        <p14:creationId xmlns:p14="http://schemas.microsoft.com/office/powerpoint/2010/main" val="102110106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334" y="6150268"/>
            <a:ext cx="4782078" cy="523220"/>
          </a:xfrm>
          <a:prstGeom prst="rect">
            <a:avLst/>
          </a:prstGeom>
          <a:noFill/>
        </p:spPr>
        <p:txBody>
          <a:bodyPr wrap="none" rtlCol="0">
            <a:spAutoFit/>
          </a:bodyPr>
          <a:lstStyle/>
          <a:p>
            <a:r>
              <a:rPr lang="en-US" altLang="zh-CN" sz="2800" dirty="0">
                <a:solidFill>
                  <a:schemeClr val="bg1"/>
                </a:solidFill>
                <a:latin typeface="华文细黑" panose="02010600040101010101" pitchFamily="2" charset="-122"/>
                <a:ea typeface="华文细黑" panose="02010600040101010101" pitchFamily="2" charset="-122"/>
              </a:rPr>
              <a:t>3 </a:t>
            </a:r>
            <a:r>
              <a:rPr lang="zh-CN" altLang="en-US" sz="2800" dirty="0">
                <a:solidFill>
                  <a:schemeClr val="bg1"/>
                </a:solidFill>
                <a:latin typeface="+mj-ea"/>
                <a:ea typeface="+mj-ea"/>
              </a:rPr>
              <a:t>提升渠道效率的途径和方法</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a:ext>
            </a:extLst>
          </a:blip>
          <a:srcRect l="31494" r="1806"/>
          <a:stretch/>
        </p:blipFill>
        <p:spPr>
          <a:xfrm flipH="1">
            <a:off x="1441326" y="1877400"/>
            <a:ext cx="3103200" cy="3103200"/>
          </a:xfrm>
          <a:prstGeom prst="ellipse">
            <a:avLst/>
          </a:prstGeom>
          <a:ln w="38100">
            <a:solidFill>
              <a:schemeClr val="bg1">
                <a:lumMod val="85000"/>
              </a:schemeClr>
            </a:solidFill>
          </a:ln>
        </p:spPr>
      </p:pic>
      <p:grpSp>
        <p:nvGrpSpPr>
          <p:cNvPr id="7" name="组合 6"/>
          <p:cNvGrpSpPr/>
          <p:nvPr/>
        </p:nvGrpSpPr>
        <p:grpSpPr>
          <a:xfrm>
            <a:off x="5270724" y="2249052"/>
            <a:ext cx="4777270" cy="2262624"/>
            <a:chOff x="5033011" y="2725599"/>
            <a:chExt cx="4777270" cy="2262624"/>
          </a:xfrm>
        </p:grpSpPr>
        <p:sp>
          <p:nvSpPr>
            <p:cNvPr id="8" name="文本框 7"/>
            <p:cNvSpPr txBox="1"/>
            <p:nvPr/>
          </p:nvSpPr>
          <p:spPr>
            <a:xfrm>
              <a:off x="5033011" y="2725599"/>
              <a:ext cx="4777270" cy="707886"/>
            </a:xfrm>
            <a:prstGeom prst="rect">
              <a:avLst/>
            </a:prstGeom>
            <a:noFill/>
          </p:spPr>
          <p:txBody>
            <a:bodyPr wrap="none" rtlCol="0">
              <a:spAutoFit/>
            </a:bodyPr>
            <a:lstStyle/>
            <a:p>
              <a:r>
                <a:rPr lang="en-US" altLang="zh-CN" sz="4000" dirty="0">
                  <a:solidFill>
                    <a:schemeClr val="accent6"/>
                  </a:solidFill>
                  <a:latin typeface="华文细黑" panose="02010600040101010101" pitchFamily="2" charset="-122"/>
                  <a:ea typeface="华文细黑" panose="02010600040101010101" pitchFamily="2" charset="-122"/>
                </a:rPr>
                <a:t>4</a:t>
              </a:r>
              <a:r>
                <a:rPr lang="en-US" altLang="zh-CN" sz="3200" dirty="0">
                  <a:solidFill>
                    <a:schemeClr val="accent2"/>
                  </a:solidFill>
                  <a:latin typeface="华文细黑" panose="02010600040101010101" pitchFamily="2" charset="-122"/>
                  <a:ea typeface="华文细黑" panose="02010600040101010101" pitchFamily="2" charset="-122"/>
                </a:rPr>
                <a:t>  </a:t>
              </a:r>
              <a:r>
                <a:rPr lang="zh-CN" altLang="en-US" sz="4000" dirty="0">
                  <a:solidFill>
                    <a:schemeClr val="accent6"/>
                  </a:solidFill>
                  <a:latin typeface="+mn-ea"/>
                </a:rPr>
                <a:t>研究的结论和发展</a:t>
              </a:r>
            </a:p>
          </p:txBody>
        </p:sp>
        <p:sp>
          <p:nvSpPr>
            <p:cNvPr id="9" name="文本框 8"/>
            <p:cNvSpPr txBox="1"/>
            <p:nvPr/>
          </p:nvSpPr>
          <p:spPr>
            <a:xfrm>
              <a:off x="5574158" y="3787894"/>
              <a:ext cx="2954655" cy="1200329"/>
            </a:xfrm>
            <a:prstGeom prst="rect">
              <a:avLst/>
            </a:prstGeom>
            <a:noFill/>
          </p:spPr>
          <p:txBody>
            <a:bodyPr wrap="none" rtlCol="0">
              <a:spAutoFit/>
            </a:bodyPr>
            <a:lstStyle/>
            <a:p>
              <a:pPr marL="457200" indent="-457200">
                <a:buFont typeface="Wingdings" panose="05000000000000000000" pitchFamily="2" charset="2"/>
                <a:buChar char="n"/>
              </a:pPr>
              <a:r>
                <a:rPr lang="zh-CN" altLang="en-US" sz="3600" dirty="0">
                  <a:solidFill>
                    <a:schemeClr val="accent6"/>
                  </a:solidFill>
                  <a:latin typeface="+mn-ea"/>
                </a:rPr>
                <a:t>总结与展望</a:t>
              </a:r>
            </a:p>
            <a:p>
              <a:pPr marL="457200" indent="-457200">
                <a:buFont typeface="Wingdings" panose="05000000000000000000" pitchFamily="2" charset="2"/>
                <a:buChar char="n"/>
              </a:pPr>
              <a:r>
                <a:rPr lang="zh-CN" altLang="en-US" sz="3600" dirty="0">
                  <a:solidFill>
                    <a:schemeClr val="accent6"/>
                  </a:solidFill>
                  <a:latin typeface="+mn-ea"/>
                </a:rPr>
                <a:t>小组分工</a:t>
              </a:r>
              <a:endParaRPr lang="en-US" altLang="zh-CN" sz="3600" dirty="0">
                <a:solidFill>
                  <a:schemeClr val="accent6"/>
                </a:solidFill>
                <a:latin typeface="+mn-ea"/>
              </a:endParaRPr>
            </a:p>
          </p:txBody>
        </p:sp>
      </p:grpSp>
      <p:sp>
        <p:nvSpPr>
          <p:cNvPr id="10" name="椭圆 9">
            <a:extLst>
              <a:ext uri="{FF2B5EF4-FFF2-40B4-BE49-F238E27FC236}">
                <a16:creationId xmlns:a16="http://schemas.microsoft.com/office/drawing/2014/main" id="{787FCDCF-080C-4006-8A79-967B05F26C29}"/>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7A0A9D8-7102-4C28-9B47-BBB102B4A594}"/>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F8A6E1C-E042-4565-AB62-D5E5E77506EA}"/>
              </a:ext>
            </a:extLst>
          </p:cNvPr>
          <p:cNvSpPr/>
          <p:nvPr/>
        </p:nvSpPr>
        <p:spPr>
          <a:xfrm>
            <a:off x="11668373" y="160707"/>
            <a:ext cx="249382" cy="2493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8E432D8-3C0C-41B0-8B1D-70CD74FE0D60}"/>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839723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6"/>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4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研究的结论和发展</a:t>
            </a:r>
          </a:p>
        </p:txBody>
      </p:sp>
      <p:grpSp>
        <p:nvGrpSpPr>
          <p:cNvPr id="13" name="组合 12"/>
          <p:cNvGrpSpPr/>
          <p:nvPr/>
        </p:nvGrpSpPr>
        <p:grpSpPr>
          <a:xfrm>
            <a:off x="1051560" y="530720"/>
            <a:ext cx="9758680" cy="4691584"/>
            <a:chOff x="2473960" y="3069027"/>
            <a:chExt cx="7223760" cy="4691584"/>
          </a:xfrm>
        </p:grpSpPr>
        <p:sp>
          <p:nvSpPr>
            <p:cNvPr id="10" name="文本框 9"/>
            <p:cNvSpPr txBox="1"/>
            <p:nvPr/>
          </p:nvSpPr>
          <p:spPr>
            <a:xfrm>
              <a:off x="2484120" y="3069027"/>
              <a:ext cx="3005951" cy="769441"/>
            </a:xfrm>
            <a:prstGeom prst="rect">
              <a:avLst/>
            </a:prstGeom>
            <a:noFill/>
          </p:spPr>
          <p:txBody>
            <a:bodyPr wrap="none" rtlCol="0">
              <a:spAutoFit/>
            </a:bodyPr>
            <a:lstStyle/>
            <a:p>
              <a:r>
                <a:rPr lang="zh-CN" altLang="en-US" sz="4400" dirty="0">
                  <a:solidFill>
                    <a:schemeClr val="accent6"/>
                  </a:solidFill>
                  <a:latin typeface="+mn-ea"/>
                </a:rPr>
                <a:t>总结与展望</a:t>
              </a:r>
            </a:p>
          </p:txBody>
        </p:sp>
        <p:sp>
          <p:nvSpPr>
            <p:cNvPr id="11" name="矩形 10"/>
            <p:cNvSpPr/>
            <p:nvPr/>
          </p:nvSpPr>
          <p:spPr>
            <a:xfrm>
              <a:off x="2473960" y="4344291"/>
              <a:ext cx="7223760" cy="3416320"/>
            </a:xfrm>
            <a:prstGeom prst="rect">
              <a:avLst/>
            </a:prstGeom>
          </p:spPr>
          <p:txBody>
            <a:bodyPr wrap="square">
              <a:spAutoFit/>
            </a:bodyPr>
            <a:lstStyle/>
            <a:p>
              <a:pPr marL="285750" indent="-285750">
                <a:buFont typeface="Wingdings" panose="05000000000000000000" pitchFamily="2" charset="2"/>
                <a:buChar char="n"/>
              </a:pPr>
              <a:r>
                <a:rPr lang="zh-CN" altLang="en-US" sz="2400" dirty="0"/>
                <a:t>根据设定的目标完成了数据的采集、清洗、分析、可视化输出、模型训练，以及运用模型进行预测的过程，基本达成了本次研究最初的目标。</a:t>
              </a:r>
              <a:endParaRPr lang="en-US" altLang="zh-CN" sz="2400" dirty="0"/>
            </a:p>
            <a:p>
              <a:endParaRPr lang="en-US" altLang="zh-CN" sz="2400" dirty="0"/>
            </a:p>
            <a:p>
              <a:pPr marL="285750" indent="-285750">
                <a:buFont typeface="Wingdings" panose="05000000000000000000" pitchFamily="2" charset="2"/>
                <a:buChar char="n"/>
              </a:pPr>
              <a:r>
                <a:rPr lang="zh-CN" altLang="en-US" sz="2400" dirty="0"/>
                <a:t>受条件和能力所限，研究仍停留在比较初级、基础的阶段，有许多待完善、待改进的地方。</a:t>
              </a:r>
              <a:endParaRPr lang="en-US" altLang="zh-CN" sz="2400" dirty="0"/>
            </a:p>
            <a:p>
              <a:pPr marL="285750" indent="-285750">
                <a:buFont typeface="Wingdings" panose="05000000000000000000" pitchFamily="2" charset="2"/>
                <a:buChar char="n"/>
              </a:pPr>
              <a:endParaRPr lang="en-US" altLang="zh-CN" sz="2400" dirty="0"/>
            </a:p>
            <a:p>
              <a:pPr marL="285750" indent="-285750">
                <a:buFont typeface="Wingdings" panose="05000000000000000000" pitchFamily="2" charset="2"/>
                <a:buChar char="n"/>
              </a:pPr>
              <a:r>
                <a:rPr lang="zh-CN" altLang="en-US" sz="2400" dirty="0"/>
                <a:t>后续可在数据采集和分析的范围、深度上，以及在模型训练和预测的范围和深度上做进一步的深耕。</a:t>
              </a:r>
              <a:endParaRPr lang="en-US" altLang="zh-CN" sz="2400" dirty="0"/>
            </a:p>
          </p:txBody>
        </p:sp>
      </p:grpSp>
      <p:sp>
        <p:nvSpPr>
          <p:cNvPr id="12" name="椭圆 11">
            <a:extLst>
              <a:ext uri="{FF2B5EF4-FFF2-40B4-BE49-F238E27FC236}">
                <a16:creationId xmlns:a16="http://schemas.microsoft.com/office/drawing/2014/main" id="{65876789-3CA1-4491-B8F2-2DADF92370D1}"/>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E70C14D-AF2A-44BA-BCC7-183F821C6478}"/>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C9BB643-FEDB-4D3D-B36E-920A51C3C550}"/>
              </a:ext>
            </a:extLst>
          </p:cNvPr>
          <p:cNvSpPr/>
          <p:nvPr/>
        </p:nvSpPr>
        <p:spPr>
          <a:xfrm>
            <a:off x="11668373" y="160707"/>
            <a:ext cx="249382" cy="2493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C889C4A-97A0-4C5E-AF5D-F1A2106CBD57}"/>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37435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6"/>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4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研究的结论和发展</a:t>
            </a:r>
          </a:p>
        </p:txBody>
      </p:sp>
      <p:grpSp>
        <p:nvGrpSpPr>
          <p:cNvPr id="13" name="组合 12"/>
          <p:cNvGrpSpPr/>
          <p:nvPr/>
        </p:nvGrpSpPr>
        <p:grpSpPr>
          <a:xfrm>
            <a:off x="980440" y="896480"/>
            <a:ext cx="8854440" cy="4312092"/>
            <a:chOff x="2473960" y="2997907"/>
            <a:chExt cx="7223760" cy="4312092"/>
          </a:xfrm>
        </p:grpSpPr>
        <p:sp>
          <p:nvSpPr>
            <p:cNvPr id="10" name="文本框 9"/>
            <p:cNvSpPr txBox="1"/>
            <p:nvPr/>
          </p:nvSpPr>
          <p:spPr>
            <a:xfrm>
              <a:off x="2494280" y="2997907"/>
              <a:ext cx="2441694" cy="769441"/>
            </a:xfrm>
            <a:prstGeom prst="rect">
              <a:avLst/>
            </a:prstGeom>
            <a:noFill/>
          </p:spPr>
          <p:txBody>
            <a:bodyPr wrap="none" rtlCol="0">
              <a:spAutoFit/>
            </a:bodyPr>
            <a:lstStyle/>
            <a:p>
              <a:r>
                <a:rPr lang="zh-CN" altLang="en-US" sz="4400" dirty="0">
                  <a:solidFill>
                    <a:schemeClr val="accent6"/>
                  </a:solidFill>
                  <a:latin typeface="+mn-ea"/>
                </a:rPr>
                <a:t>小组分工</a:t>
              </a:r>
            </a:p>
          </p:txBody>
        </p:sp>
        <p:sp>
          <p:nvSpPr>
            <p:cNvPr id="11" name="矩形 10"/>
            <p:cNvSpPr/>
            <p:nvPr/>
          </p:nvSpPr>
          <p:spPr>
            <a:xfrm>
              <a:off x="2473960" y="4263011"/>
              <a:ext cx="7223760" cy="3046988"/>
            </a:xfrm>
            <a:prstGeom prst="rect">
              <a:avLst/>
            </a:prstGeom>
          </p:spPr>
          <p:txBody>
            <a:bodyPr wrap="square">
              <a:spAutoFit/>
            </a:bodyPr>
            <a:lstStyle/>
            <a:p>
              <a:pPr marL="285750" indent="-285750">
                <a:buFont typeface="Wingdings" panose="05000000000000000000" pitchFamily="2" charset="2"/>
                <a:buChar char="n"/>
              </a:pPr>
              <a:r>
                <a:rPr lang="zh-CN" altLang="en-US" sz="2400" dirty="0"/>
                <a:t>姜慧：数据可视化，数据打标签和项目汇报</a:t>
              </a:r>
              <a:endParaRPr lang="en-US" altLang="zh-CN" sz="2400" dirty="0"/>
            </a:p>
            <a:p>
              <a:endParaRPr lang="en-US" altLang="zh-CN" sz="2400" dirty="0"/>
            </a:p>
            <a:p>
              <a:pPr marL="285750" indent="-285750">
                <a:buFont typeface="Wingdings" panose="05000000000000000000" pitchFamily="2" charset="2"/>
                <a:buChar char="n"/>
              </a:pPr>
              <a:r>
                <a:rPr lang="zh-CN" altLang="en-US" sz="2400" dirty="0"/>
                <a:t>苏杰：爬虫的制作，数据的爬取、清洗和保存</a:t>
              </a:r>
              <a:endParaRPr lang="en-US" altLang="zh-CN" sz="2400" dirty="0"/>
            </a:p>
            <a:p>
              <a:pPr marL="285750" indent="-285750">
                <a:buFont typeface="Wingdings" panose="05000000000000000000" pitchFamily="2" charset="2"/>
                <a:buChar char="n"/>
              </a:pPr>
              <a:endParaRPr lang="en-US" altLang="zh-CN" sz="2400" dirty="0"/>
            </a:p>
            <a:p>
              <a:pPr marL="285750" indent="-285750">
                <a:buFont typeface="Wingdings" panose="05000000000000000000" pitchFamily="2" charset="2"/>
                <a:buChar char="n"/>
              </a:pPr>
              <a:r>
                <a:rPr lang="zh-CN" altLang="en-US" sz="2400" dirty="0"/>
                <a:t>梁涛：数据可视化，项目总结及</a:t>
              </a:r>
              <a:r>
                <a:rPr lang="en-US" altLang="zh-CN" sz="2400" dirty="0"/>
                <a:t>PPT</a:t>
              </a:r>
              <a:r>
                <a:rPr lang="zh-CN" altLang="en-US" sz="2400" dirty="0"/>
                <a:t>制作</a:t>
              </a:r>
              <a:endParaRPr lang="en-US" altLang="zh-CN" sz="2400" dirty="0"/>
            </a:p>
            <a:p>
              <a:pPr marL="285750" indent="-285750">
                <a:buFont typeface="Wingdings" panose="05000000000000000000" pitchFamily="2" charset="2"/>
                <a:buChar char="n"/>
              </a:pPr>
              <a:endParaRPr lang="en-US" altLang="zh-CN" sz="2400" dirty="0"/>
            </a:p>
            <a:p>
              <a:pPr marL="285750" indent="-285750">
                <a:buFont typeface="Wingdings" panose="05000000000000000000" pitchFamily="2" charset="2"/>
                <a:buChar char="n"/>
              </a:pPr>
              <a:r>
                <a:rPr lang="zh-CN" altLang="en-US" sz="2400" dirty="0"/>
                <a:t>李军（外协人员）：数据打标签，模型训练和打分推荐设计</a:t>
              </a:r>
              <a:endParaRPr lang="en-US" altLang="zh-CN" sz="2400" dirty="0"/>
            </a:p>
            <a:p>
              <a:pPr marL="285750" indent="-285750">
                <a:buFont typeface="Wingdings" panose="05000000000000000000" pitchFamily="2" charset="2"/>
                <a:buChar char="n"/>
              </a:pPr>
              <a:endParaRPr lang="en-US" altLang="zh-CN" sz="2400" dirty="0"/>
            </a:p>
          </p:txBody>
        </p:sp>
      </p:grpSp>
      <p:sp>
        <p:nvSpPr>
          <p:cNvPr id="12" name="椭圆 11">
            <a:extLst>
              <a:ext uri="{FF2B5EF4-FFF2-40B4-BE49-F238E27FC236}">
                <a16:creationId xmlns:a16="http://schemas.microsoft.com/office/drawing/2014/main" id="{A6F158DD-4D11-417E-B6CF-402B78F29B79}"/>
              </a:ext>
            </a:extLst>
          </p:cNvPr>
          <p:cNvSpPr/>
          <p:nvPr/>
        </p:nvSpPr>
        <p:spPr>
          <a:xfrm>
            <a:off x="10898835"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A6745D8-8F9F-4E26-B58B-10449D819C46}"/>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7CB1139-F197-4958-BAB0-C8B91F993D72}"/>
              </a:ext>
            </a:extLst>
          </p:cNvPr>
          <p:cNvSpPr/>
          <p:nvPr/>
        </p:nvSpPr>
        <p:spPr>
          <a:xfrm>
            <a:off x="11668373" y="160707"/>
            <a:ext cx="249382" cy="2493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A58C2D0-A1E7-413C-8408-AD3AEA948FBD}"/>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045094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61600" y="1668681"/>
            <a:ext cx="6592412" cy="2646878"/>
            <a:chOff x="1656523" y="2437885"/>
            <a:chExt cx="6592412" cy="2646878"/>
          </a:xfrm>
        </p:grpSpPr>
        <p:sp>
          <p:nvSpPr>
            <p:cNvPr id="2" name="矩形 1"/>
            <p:cNvSpPr/>
            <p:nvPr/>
          </p:nvSpPr>
          <p:spPr>
            <a:xfrm>
              <a:off x="2985956" y="2769178"/>
              <a:ext cx="5262979" cy="2015552"/>
            </a:xfrm>
            <a:prstGeom prst="rect">
              <a:avLst/>
            </a:prstGeom>
            <a:ln>
              <a:noFill/>
            </a:ln>
          </p:spPr>
          <p:txBody>
            <a:bodyPr wrap="none">
              <a:spAutoFit/>
            </a:bodyPr>
            <a:lstStyle/>
            <a:p>
              <a:pPr>
                <a:lnSpc>
                  <a:spcPct val="150000"/>
                </a:lnSpc>
              </a:pPr>
              <a:r>
                <a:rPr lang="zh-CN" altLang="en-US" sz="4400" dirty="0">
                  <a:solidFill>
                    <a:srgbClr val="FF0000"/>
                  </a:solidFill>
                  <a:latin typeface="+mj-ea"/>
                  <a:ea typeface="+mj-ea"/>
                </a:rPr>
                <a:t>真的找不到对象？</a:t>
              </a:r>
              <a:endParaRPr lang="en-US" altLang="zh-CN" sz="4400" dirty="0">
                <a:solidFill>
                  <a:srgbClr val="FF0000"/>
                </a:solidFill>
                <a:latin typeface="+mj-ea"/>
                <a:ea typeface="+mj-ea"/>
              </a:endParaRPr>
            </a:p>
            <a:p>
              <a:pPr>
                <a:lnSpc>
                  <a:spcPct val="150000"/>
                </a:lnSpc>
              </a:pPr>
              <a:r>
                <a:rPr lang="zh-CN" altLang="en-US" sz="4400" dirty="0">
                  <a:solidFill>
                    <a:srgbClr val="FF0000"/>
                  </a:solidFill>
                  <a:latin typeface="+mj-ea"/>
                  <a:ea typeface="+mj-ea"/>
                </a:rPr>
                <a:t>还是找不到合适的？</a:t>
              </a:r>
            </a:p>
          </p:txBody>
        </p:sp>
        <p:sp>
          <p:nvSpPr>
            <p:cNvPr id="3" name="文本框 2"/>
            <p:cNvSpPr txBox="1"/>
            <p:nvPr/>
          </p:nvSpPr>
          <p:spPr>
            <a:xfrm>
              <a:off x="1656523" y="2437885"/>
              <a:ext cx="2313454" cy="2646878"/>
            </a:xfrm>
            <a:prstGeom prst="rect">
              <a:avLst/>
            </a:prstGeom>
            <a:noFill/>
          </p:spPr>
          <p:txBody>
            <a:bodyPr wrap="none" rtlCol="0">
              <a:spAutoFit/>
            </a:bodyPr>
            <a:lstStyle/>
            <a:p>
              <a:r>
                <a:rPr lang="zh-CN" altLang="en-US" sz="16600" dirty="0">
                  <a:solidFill>
                    <a:srgbClr val="FF0000"/>
                  </a:solidFill>
                  <a:latin typeface="华文细黑" panose="02010600040101010101" pitchFamily="2" charset="-122"/>
                  <a:ea typeface="华文细黑" panose="02010600040101010101" pitchFamily="2" charset="-122"/>
                </a:rPr>
                <a:t>？</a:t>
              </a:r>
            </a:p>
          </p:txBody>
        </p:sp>
      </p:grpSp>
    </p:spTree>
    <p:extLst>
      <p:ext uri="{BB962C8B-B14F-4D97-AF65-F5344CB8AC3E}">
        <p14:creationId xmlns:p14="http://schemas.microsoft.com/office/powerpoint/2010/main" val="3683557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21015" y="2636624"/>
            <a:ext cx="4149969" cy="1584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框 1"/>
          <p:cNvSpPr txBox="1"/>
          <p:nvPr/>
        </p:nvSpPr>
        <p:spPr>
          <a:xfrm>
            <a:off x="4493639" y="2636625"/>
            <a:ext cx="3204723" cy="1323439"/>
          </a:xfrm>
          <a:prstGeom prst="rect">
            <a:avLst/>
          </a:prstGeom>
          <a:noFill/>
        </p:spPr>
        <p:txBody>
          <a:bodyPr wrap="none" rtlCol="0">
            <a:spAutoFit/>
          </a:bodyPr>
          <a:lstStyle/>
          <a:p>
            <a:r>
              <a:rPr lang="en-US" altLang="zh-CN" sz="8000" dirty="0">
                <a:solidFill>
                  <a:schemeClr val="bg1">
                    <a:lumMod val="50000"/>
                  </a:schemeClr>
                </a:solidFill>
                <a:latin typeface="Times New Roman" panose="02020603050405020304" pitchFamily="18" charset="0"/>
                <a:ea typeface="华文细黑" panose="02010600040101010101" pitchFamily="2" charset="-122"/>
                <a:cs typeface="Times New Roman" panose="02020603050405020304" pitchFamily="18" charset="0"/>
              </a:rPr>
              <a:t>Thanks</a:t>
            </a:r>
            <a:endParaRPr lang="zh-CN" altLang="en-US" sz="8000" dirty="0">
              <a:solidFill>
                <a:schemeClr val="bg1">
                  <a:lumMod val="50000"/>
                </a:schemeClr>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37D8E40-3997-4774-8965-EEE05331403C}"/>
              </a:ext>
            </a:extLst>
          </p:cNvPr>
          <p:cNvSpPr txBox="1"/>
          <p:nvPr/>
        </p:nvSpPr>
        <p:spPr>
          <a:xfrm>
            <a:off x="4493639" y="3859887"/>
            <a:ext cx="2933816" cy="461665"/>
          </a:xfrm>
          <a:prstGeom prst="rect">
            <a:avLst/>
          </a:prstGeom>
          <a:noFill/>
        </p:spPr>
        <p:txBody>
          <a:bodyPr wrap="none" rtlCol="0">
            <a:spAutoFit/>
          </a:bodyPr>
          <a:lstStyle/>
          <a:p>
            <a:r>
              <a:rPr lang="zh-CN" altLang="en-US" sz="2400" dirty="0">
                <a:solidFill>
                  <a:schemeClr val="accent6"/>
                </a:solidFill>
                <a:latin typeface="+mn-ea"/>
              </a:rPr>
              <a:t>姜 慧</a:t>
            </a:r>
            <a:r>
              <a:rPr lang="zh-CN" altLang="en-US" sz="2400" dirty="0">
                <a:solidFill>
                  <a:schemeClr val="bg1">
                    <a:lumMod val="50000"/>
                  </a:schemeClr>
                </a:solidFill>
                <a:latin typeface="+mn-ea"/>
              </a:rPr>
              <a:t> </a:t>
            </a:r>
            <a:r>
              <a:rPr lang="en-US" altLang="zh-CN" sz="2400" dirty="0">
                <a:solidFill>
                  <a:schemeClr val="bg1">
                    <a:lumMod val="50000"/>
                  </a:schemeClr>
                </a:solidFill>
                <a:latin typeface="+mn-ea"/>
              </a:rPr>
              <a:t>/</a:t>
            </a:r>
            <a:r>
              <a:rPr lang="en-US" altLang="zh-CN" sz="2400" dirty="0">
                <a:solidFill>
                  <a:sysClr val="windowText" lastClr="000000"/>
                </a:solidFill>
                <a:latin typeface="+mn-ea"/>
              </a:rPr>
              <a:t> </a:t>
            </a:r>
            <a:r>
              <a:rPr lang="zh-CN" altLang="en-US" sz="2400" dirty="0">
                <a:solidFill>
                  <a:schemeClr val="accent5"/>
                </a:solidFill>
                <a:latin typeface="+mn-ea"/>
              </a:rPr>
              <a:t>苏 杰 </a:t>
            </a:r>
            <a:r>
              <a:rPr lang="en-US" altLang="zh-CN" sz="2400" dirty="0">
                <a:solidFill>
                  <a:schemeClr val="accent4">
                    <a:lumMod val="75000"/>
                  </a:schemeClr>
                </a:solidFill>
                <a:latin typeface="+mn-ea"/>
              </a:rPr>
              <a:t>/</a:t>
            </a:r>
            <a:r>
              <a:rPr lang="en-US" altLang="zh-CN" sz="2400" dirty="0">
                <a:solidFill>
                  <a:schemeClr val="accent5"/>
                </a:solidFill>
                <a:latin typeface="+mn-ea"/>
              </a:rPr>
              <a:t> </a:t>
            </a:r>
            <a:r>
              <a:rPr lang="zh-CN" altLang="en-US" sz="2400" dirty="0">
                <a:solidFill>
                  <a:schemeClr val="accent4">
                    <a:lumMod val="50000"/>
                  </a:schemeClr>
                </a:solidFill>
                <a:latin typeface="+mn-ea"/>
              </a:rPr>
              <a:t>梁 涛</a:t>
            </a:r>
          </a:p>
        </p:txBody>
      </p:sp>
    </p:spTree>
    <p:extLst>
      <p:ext uri="{BB962C8B-B14F-4D97-AF65-F5344CB8AC3E}">
        <p14:creationId xmlns:p14="http://schemas.microsoft.com/office/powerpoint/2010/main" val="188033459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B484000-C86A-40C9-BF4B-64EB596B7DF2}"/>
              </a:ext>
            </a:extLst>
          </p:cNvPr>
          <p:cNvGrpSpPr/>
          <p:nvPr/>
        </p:nvGrpSpPr>
        <p:grpSpPr>
          <a:xfrm>
            <a:off x="3814824" y="1136343"/>
            <a:ext cx="4625564" cy="4513497"/>
            <a:chOff x="2665281" y="1074164"/>
            <a:chExt cx="4151230" cy="4531128"/>
          </a:xfrm>
        </p:grpSpPr>
        <p:sp>
          <p:nvSpPr>
            <p:cNvPr id="6" name="文本框 5"/>
            <p:cNvSpPr txBox="1"/>
            <p:nvPr/>
          </p:nvSpPr>
          <p:spPr>
            <a:xfrm>
              <a:off x="3920316" y="1074164"/>
              <a:ext cx="1774845" cy="926937"/>
            </a:xfrm>
            <a:prstGeom prst="rect">
              <a:avLst/>
            </a:prstGeom>
            <a:noFill/>
          </p:spPr>
          <p:txBody>
            <a:bodyPr wrap="none" rtlCol="0">
              <a:spAutoFit/>
            </a:bodyPr>
            <a:lstStyle/>
            <a:p>
              <a:r>
                <a:rPr lang="zh-CN" altLang="en-US" sz="5400" dirty="0">
                  <a:solidFill>
                    <a:schemeClr val="bg1">
                      <a:lumMod val="50000"/>
                    </a:schemeClr>
                  </a:solidFill>
                  <a:latin typeface="+mn-ea"/>
                </a:rPr>
                <a:t>目 录</a:t>
              </a:r>
            </a:p>
          </p:txBody>
        </p:sp>
        <p:grpSp>
          <p:nvGrpSpPr>
            <p:cNvPr id="5" name="组合 4">
              <a:extLst>
                <a:ext uri="{FF2B5EF4-FFF2-40B4-BE49-F238E27FC236}">
                  <a16:creationId xmlns:a16="http://schemas.microsoft.com/office/drawing/2014/main" id="{B28399EB-A7F2-44A5-89AE-808D4C575D21}"/>
                </a:ext>
              </a:extLst>
            </p:cNvPr>
            <p:cNvGrpSpPr/>
            <p:nvPr/>
          </p:nvGrpSpPr>
          <p:grpSpPr>
            <a:xfrm>
              <a:off x="2665281" y="2415556"/>
              <a:ext cx="4151230" cy="3189736"/>
              <a:chOff x="2665281" y="2415556"/>
              <a:chExt cx="4151230" cy="3189736"/>
            </a:xfrm>
          </p:grpSpPr>
          <p:grpSp>
            <p:nvGrpSpPr>
              <p:cNvPr id="4" name="组合 3">
                <a:extLst>
                  <a:ext uri="{FF2B5EF4-FFF2-40B4-BE49-F238E27FC236}">
                    <a16:creationId xmlns:a16="http://schemas.microsoft.com/office/drawing/2014/main" id="{E9BCA358-2627-42EA-8D33-C631BD24204D}"/>
                  </a:ext>
                </a:extLst>
              </p:cNvPr>
              <p:cNvGrpSpPr/>
              <p:nvPr/>
            </p:nvGrpSpPr>
            <p:grpSpPr>
              <a:xfrm>
                <a:off x="2665281" y="3312237"/>
                <a:ext cx="4103881" cy="2293055"/>
                <a:chOff x="2665281" y="3312237"/>
                <a:chExt cx="4103881" cy="2293055"/>
              </a:xfrm>
            </p:grpSpPr>
            <p:grpSp>
              <p:nvGrpSpPr>
                <p:cNvPr id="8" name="组合 7"/>
                <p:cNvGrpSpPr/>
                <p:nvPr/>
              </p:nvGrpSpPr>
              <p:grpSpPr>
                <a:xfrm>
                  <a:off x="2673248" y="3312237"/>
                  <a:ext cx="3772085" cy="707886"/>
                  <a:chOff x="4149616" y="1470996"/>
                  <a:chExt cx="3772085" cy="718075"/>
                </a:xfrm>
              </p:grpSpPr>
              <p:sp>
                <p:nvSpPr>
                  <p:cNvPr id="13" name="TextBox 12"/>
                  <p:cNvSpPr txBox="1"/>
                  <p:nvPr/>
                </p:nvSpPr>
                <p:spPr>
                  <a:xfrm>
                    <a:off x="4149616" y="1470996"/>
                    <a:ext cx="468398" cy="718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000" kern="0" dirty="0">
                        <a:solidFill>
                          <a:schemeClr val="accent5"/>
                        </a:solidFill>
                        <a:latin typeface="华文细黑" pitchFamily="2" charset="-122"/>
                        <a:ea typeface="华文细黑" pitchFamily="2" charset="-122"/>
                      </a:rPr>
                      <a:t>2</a:t>
                    </a:r>
                    <a:endParaRPr kumimoji="0" lang="zh-CN" altLang="en-US" sz="4000" b="0" i="0" u="none" strike="noStrike" kern="0" cap="none" spc="0" normalizeH="0" baseline="0" noProof="0" dirty="0">
                      <a:ln>
                        <a:noFill/>
                      </a:ln>
                      <a:solidFill>
                        <a:schemeClr val="accent5"/>
                      </a:solidFill>
                      <a:effectLst/>
                      <a:uLnTx/>
                      <a:uFillTx/>
                      <a:latin typeface="华文细黑" pitchFamily="2" charset="-122"/>
                      <a:ea typeface="华文细黑" pitchFamily="2" charset="-122"/>
                    </a:endParaRPr>
                  </a:p>
                </p:txBody>
              </p:sp>
              <p:cxnSp>
                <p:nvCxnSpPr>
                  <p:cNvPr id="14" name="直接连接符 13"/>
                  <p:cNvCxnSpPr/>
                  <p:nvPr/>
                </p:nvCxnSpPr>
                <p:spPr>
                  <a:xfrm flipH="1">
                    <a:off x="4299708" y="1640901"/>
                    <a:ext cx="404008" cy="492779"/>
                  </a:xfrm>
                  <a:prstGeom prst="line">
                    <a:avLst/>
                  </a:prstGeom>
                  <a:noFill/>
                  <a:ln w="6350" cap="flat" cmpd="sng" algn="ctr">
                    <a:solidFill>
                      <a:sysClr val="window" lastClr="FFFFFF">
                        <a:lumMod val="75000"/>
                      </a:sysClr>
                    </a:solidFill>
                    <a:prstDash val="solid"/>
                    <a:miter lim="800000"/>
                  </a:ln>
                  <a:effectLst/>
                </p:spPr>
              </p:cxnSp>
              <p:sp>
                <p:nvSpPr>
                  <p:cNvPr id="15" name="TextBox 14"/>
                  <p:cNvSpPr txBox="1"/>
                  <p:nvPr/>
                </p:nvSpPr>
                <p:spPr>
                  <a:xfrm>
                    <a:off x="4809676" y="1532096"/>
                    <a:ext cx="3112025" cy="595510"/>
                  </a:xfrm>
                  <a:prstGeom prst="rect">
                    <a:avLst/>
                  </a:prstGeom>
                  <a:noFill/>
                </p:spPr>
                <p:txBody>
                  <a:bodyPr wrap="none" rtlCol="0">
                    <a:spAutoFit/>
                  </a:bodyPr>
                  <a:lstStyle/>
                  <a:p>
                    <a:pPr lvl="0" defTabSz="914400">
                      <a:defRPr/>
                    </a:pPr>
                    <a:r>
                      <a:rPr lang="zh-CN" altLang="en-US" sz="3200" kern="0" dirty="0">
                        <a:solidFill>
                          <a:schemeClr val="accent5"/>
                        </a:solidFill>
                        <a:latin typeface="+mn-ea"/>
                      </a:rPr>
                      <a:t>数据的采集和分析</a:t>
                    </a:r>
                  </a:p>
                </p:txBody>
              </p:sp>
            </p:grpSp>
            <p:grpSp>
              <p:nvGrpSpPr>
                <p:cNvPr id="17" name="组合 16"/>
                <p:cNvGrpSpPr/>
                <p:nvPr/>
              </p:nvGrpSpPr>
              <p:grpSpPr>
                <a:xfrm>
                  <a:off x="2676890" y="4137546"/>
                  <a:ext cx="4092272" cy="680709"/>
                  <a:chOff x="4019527" y="1406122"/>
                  <a:chExt cx="4092272" cy="769238"/>
                </a:xfrm>
              </p:grpSpPr>
              <p:sp>
                <p:nvSpPr>
                  <p:cNvPr id="22" name="TextBox 12"/>
                  <p:cNvSpPr txBox="1"/>
                  <p:nvPr/>
                </p:nvSpPr>
                <p:spPr>
                  <a:xfrm>
                    <a:off x="4019527" y="1406122"/>
                    <a:ext cx="468398" cy="718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000" kern="0" dirty="0">
                        <a:solidFill>
                          <a:schemeClr val="accent2"/>
                        </a:solidFill>
                        <a:latin typeface="华文细黑" pitchFamily="2" charset="-122"/>
                        <a:ea typeface="华文细黑" pitchFamily="2" charset="-122"/>
                      </a:rPr>
                      <a:t>3</a:t>
                    </a:r>
                    <a:endParaRPr kumimoji="0" lang="zh-CN" altLang="en-US" sz="4000" b="0" i="0" u="none" strike="noStrike" kern="0" cap="none" spc="0" normalizeH="0" baseline="0" noProof="0" dirty="0">
                      <a:ln>
                        <a:noFill/>
                      </a:ln>
                      <a:solidFill>
                        <a:schemeClr val="accent2"/>
                      </a:solidFill>
                      <a:effectLst/>
                      <a:uLnTx/>
                      <a:uFillTx/>
                      <a:latin typeface="华文细黑" pitchFamily="2" charset="-122"/>
                      <a:ea typeface="华文细黑" pitchFamily="2" charset="-122"/>
                    </a:endParaRPr>
                  </a:p>
                </p:txBody>
              </p:sp>
              <p:cxnSp>
                <p:nvCxnSpPr>
                  <p:cNvPr id="23" name="直接连接符 22"/>
                  <p:cNvCxnSpPr/>
                  <p:nvPr/>
                </p:nvCxnSpPr>
                <p:spPr>
                  <a:xfrm flipH="1">
                    <a:off x="4197954" y="1611158"/>
                    <a:ext cx="404008" cy="492779"/>
                  </a:xfrm>
                  <a:prstGeom prst="line">
                    <a:avLst/>
                  </a:prstGeom>
                  <a:noFill/>
                  <a:ln w="6350" cap="flat" cmpd="sng" algn="ctr">
                    <a:solidFill>
                      <a:sysClr val="window" lastClr="FFFFFF">
                        <a:lumMod val="75000"/>
                      </a:sysClr>
                    </a:solidFill>
                    <a:prstDash val="solid"/>
                    <a:miter lim="800000"/>
                  </a:ln>
                  <a:effectLst/>
                </p:spPr>
              </p:cxnSp>
              <p:sp>
                <p:nvSpPr>
                  <p:cNvPr id="24" name="TextBox 14"/>
                  <p:cNvSpPr txBox="1"/>
                  <p:nvPr/>
                </p:nvSpPr>
                <p:spPr>
                  <a:xfrm>
                    <a:off x="4644183" y="1511952"/>
                    <a:ext cx="3467616" cy="6634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chemeClr val="accent2"/>
                        </a:solidFill>
                        <a:effectLst/>
                        <a:uLnTx/>
                        <a:uFillTx/>
                        <a:latin typeface="+mn-ea"/>
                      </a:rPr>
                      <a:t>模型的训练和预测</a:t>
                    </a:r>
                  </a:p>
                </p:txBody>
              </p:sp>
            </p:grpSp>
            <p:grpSp>
              <p:nvGrpSpPr>
                <p:cNvPr id="18" name="组合 17"/>
                <p:cNvGrpSpPr/>
                <p:nvPr/>
              </p:nvGrpSpPr>
              <p:grpSpPr>
                <a:xfrm>
                  <a:off x="2665281" y="4945241"/>
                  <a:ext cx="4092273" cy="660051"/>
                  <a:chOff x="4043428" y="1343366"/>
                  <a:chExt cx="4092273" cy="728369"/>
                </a:xfrm>
              </p:grpSpPr>
              <p:sp>
                <p:nvSpPr>
                  <p:cNvPr id="19" name="TextBox 12"/>
                  <p:cNvSpPr txBox="1"/>
                  <p:nvPr/>
                </p:nvSpPr>
                <p:spPr>
                  <a:xfrm>
                    <a:off x="4043428" y="1343366"/>
                    <a:ext cx="468398" cy="718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000" kern="0" dirty="0">
                        <a:solidFill>
                          <a:schemeClr val="accent6"/>
                        </a:solidFill>
                        <a:latin typeface="华文细黑" pitchFamily="2" charset="-122"/>
                        <a:ea typeface="华文细黑" pitchFamily="2" charset="-122"/>
                      </a:rPr>
                      <a:t>4</a:t>
                    </a:r>
                    <a:endParaRPr kumimoji="0" lang="zh-CN" altLang="en-US" sz="4000" b="0" i="0" u="none" strike="noStrike" kern="0" cap="none" spc="0" normalizeH="0" baseline="0" noProof="0" dirty="0">
                      <a:ln>
                        <a:noFill/>
                      </a:ln>
                      <a:solidFill>
                        <a:schemeClr val="accent6"/>
                      </a:solidFill>
                      <a:effectLst/>
                      <a:uLnTx/>
                      <a:uFillTx/>
                      <a:latin typeface="华文细黑" pitchFamily="2" charset="-122"/>
                      <a:ea typeface="华文细黑" pitchFamily="2" charset="-122"/>
                    </a:endParaRPr>
                  </a:p>
                </p:txBody>
              </p:sp>
              <p:cxnSp>
                <p:nvCxnSpPr>
                  <p:cNvPr id="20" name="直接连接符 19"/>
                  <p:cNvCxnSpPr/>
                  <p:nvPr/>
                </p:nvCxnSpPr>
                <p:spPr>
                  <a:xfrm flipH="1">
                    <a:off x="4229823" y="1499426"/>
                    <a:ext cx="404008" cy="492779"/>
                  </a:xfrm>
                  <a:prstGeom prst="line">
                    <a:avLst/>
                  </a:prstGeom>
                  <a:noFill/>
                  <a:ln w="6350" cap="flat" cmpd="sng" algn="ctr">
                    <a:solidFill>
                      <a:sysClr val="window" lastClr="FFFFFF">
                        <a:lumMod val="75000"/>
                      </a:sysClr>
                    </a:solidFill>
                    <a:prstDash val="solid"/>
                    <a:miter lim="800000"/>
                  </a:ln>
                  <a:effectLst/>
                </p:spPr>
              </p:cxnSp>
              <p:sp>
                <p:nvSpPr>
                  <p:cNvPr id="21" name="TextBox 14"/>
                  <p:cNvSpPr txBox="1"/>
                  <p:nvPr/>
                </p:nvSpPr>
                <p:spPr>
                  <a:xfrm>
                    <a:off x="4668085" y="1423913"/>
                    <a:ext cx="3467616" cy="6478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3200" kern="0" dirty="0">
                        <a:solidFill>
                          <a:schemeClr val="accent6"/>
                        </a:solidFill>
                        <a:latin typeface="+mn-ea"/>
                      </a:rPr>
                      <a:t>研究的结论和发展</a:t>
                    </a:r>
                    <a:endParaRPr kumimoji="0" lang="zh-CN" altLang="en-US" sz="3200" b="0" i="0" u="none" strike="noStrike" kern="0" cap="none" spc="0" normalizeH="0" baseline="0" noProof="0" dirty="0">
                      <a:ln>
                        <a:noFill/>
                      </a:ln>
                      <a:solidFill>
                        <a:schemeClr val="accent6"/>
                      </a:solidFill>
                      <a:effectLst/>
                      <a:uLnTx/>
                      <a:uFillTx/>
                      <a:latin typeface="+mn-ea"/>
                    </a:endParaRPr>
                  </a:p>
                </p:txBody>
              </p:sp>
            </p:grpSp>
          </p:grpSp>
          <p:grpSp>
            <p:nvGrpSpPr>
              <p:cNvPr id="30" name="组合 29">
                <a:extLst>
                  <a:ext uri="{FF2B5EF4-FFF2-40B4-BE49-F238E27FC236}">
                    <a16:creationId xmlns:a16="http://schemas.microsoft.com/office/drawing/2014/main" id="{6E2C195E-574A-47B0-B150-15F79A4C90FA}"/>
                  </a:ext>
                </a:extLst>
              </p:cNvPr>
              <p:cNvGrpSpPr/>
              <p:nvPr/>
            </p:nvGrpSpPr>
            <p:grpSpPr>
              <a:xfrm>
                <a:off x="2722532" y="2415556"/>
                <a:ext cx="4093979" cy="707886"/>
                <a:chOff x="4188543" y="1473356"/>
                <a:chExt cx="4093979" cy="755807"/>
              </a:xfrm>
            </p:grpSpPr>
            <p:sp>
              <p:nvSpPr>
                <p:cNvPr id="31" name="TextBox 12">
                  <a:extLst>
                    <a:ext uri="{FF2B5EF4-FFF2-40B4-BE49-F238E27FC236}">
                      <a16:creationId xmlns:a16="http://schemas.microsoft.com/office/drawing/2014/main" id="{D96B4518-430C-44C4-A4AF-3A76A90C14C2}"/>
                    </a:ext>
                  </a:extLst>
                </p:cNvPr>
                <p:cNvSpPr txBox="1"/>
                <p:nvPr/>
              </p:nvSpPr>
              <p:spPr>
                <a:xfrm>
                  <a:off x="4188543" y="1473356"/>
                  <a:ext cx="468398" cy="7558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schemeClr val="accent4">
                          <a:lumMod val="50000"/>
                        </a:schemeClr>
                      </a:solidFill>
                      <a:effectLst/>
                      <a:uLnTx/>
                      <a:uFillTx/>
                      <a:latin typeface="华文细黑" pitchFamily="2" charset="-122"/>
                      <a:ea typeface="华文细黑" pitchFamily="2" charset="-122"/>
                    </a:rPr>
                    <a:t>1</a:t>
                  </a:r>
                  <a:endParaRPr kumimoji="0" lang="zh-CN" altLang="en-US" sz="4000" b="0" i="0" u="none" strike="noStrike" kern="0" cap="none" spc="0" normalizeH="0" baseline="0" noProof="0" dirty="0">
                    <a:ln>
                      <a:noFill/>
                    </a:ln>
                    <a:solidFill>
                      <a:schemeClr val="accent4">
                        <a:lumMod val="50000"/>
                      </a:schemeClr>
                    </a:solidFill>
                    <a:effectLst/>
                    <a:uLnTx/>
                    <a:uFillTx/>
                    <a:latin typeface="华文细黑" pitchFamily="2" charset="-122"/>
                    <a:ea typeface="华文细黑" pitchFamily="2" charset="-122"/>
                  </a:endParaRPr>
                </a:p>
              </p:txBody>
            </p:sp>
            <p:cxnSp>
              <p:nvCxnSpPr>
                <p:cNvPr id="32" name="直接连接符 31">
                  <a:extLst>
                    <a:ext uri="{FF2B5EF4-FFF2-40B4-BE49-F238E27FC236}">
                      <a16:creationId xmlns:a16="http://schemas.microsoft.com/office/drawing/2014/main" id="{DB04DCA3-778A-4E13-BBE5-6351E01DB7B4}"/>
                    </a:ext>
                  </a:extLst>
                </p:cNvPr>
                <p:cNvCxnSpPr/>
                <p:nvPr/>
              </p:nvCxnSpPr>
              <p:spPr>
                <a:xfrm flipH="1">
                  <a:off x="4306766" y="1669431"/>
                  <a:ext cx="404008" cy="492779"/>
                </a:xfrm>
                <a:prstGeom prst="line">
                  <a:avLst/>
                </a:prstGeom>
                <a:noFill/>
                <a:ln w="6350" cap="flat" cmpd="sng" algn="ctr">
                  <a:solidFill>
                    <a:sysClr val="window" lastClr="FFFFFF">
                      <a:lumMod val="75000"/>
                    </a:sysClr>
                  </a:solidFill>
                  <a:prstDash val="solid"/>
                  <a:miter lim="800000"/>
                </a:ln>
                <a:effectLst/>
              </p:spPr>
            </p:cxnSp>
            <p:sp>
              <p:nvSpPr>
                <p:cNvPr id="33" name="TextBox 14">
                  <a:extLst>
                    <a:ext uri="{FF2B5EF4-FFF2-40B4-BE49-F238E27FC236}">
                      <a16:creationId xmlns:a16="http://schemas.microsoft.com/office/drawing/2014/main" id="{31A4CCD4-7BFB-4BCE-84AD-CB8AF5E66CEF}"/>
                    </a:ext>
                  </a:extLst>
                </p:cNvPr>
                <p:cNvSpPr txBox="1"/>
                <p:nvPr/>
              </p:nvSpPr>
              <p:spPr>
                <a:xfrm>
                  <a:off x="4814906" y="1560642"/>
                  <a:ext cx="3467616" cy="626801"/>
                </a:xfrm>
                <a:prstGeom prst="rect">
                  <a:avLst/>
                </a:prstGeom>
                <a:noFill/>
              </p:spPr>
              <p:txBody>
                <a:bodyPr wrap="none" rtlCol="0">
                  <a:spAutoFit/>
                </a:bodyPr>
                <a:lstStyle/>
                <a:p>
                  <a:pPr lvl="0" defTabSz="914400">
                    <a:defRPr/>
                  </a:pPr>
                  <a:r>
                    <a:rPr lang="zh-CN" altLang="en-US" sz="3200" kern="0" dirty="0">
                      <a:solidFill>
                        <a:schemeClr val="accent4">
                          <a:lumMod val="50000"/>
                        </a:schemeClr>
                      </a:solidFill>
                      <a:latin typeface="+mn-ea"/>
                    </a:rPr>
                    <a:t>研究的目的和意义</a:t>
                  </a:r>
                </a:p>
              </p:txBody>
            </p:sp>
          </p:grpSp>
        </p:grpSp>
      </p:grpSp>
    </p:spTree>
    <p:extLst>
      <p:ext uri="{BB962C8B-B14F-4D97-AF65-F5344CB8AC3E}">
        <p14:creationId xmlns:p14="http://schemas.microsoft.com/office/powerpoint/2010/main" val="249352936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334" y="6150268"/>
            <a:ext cx="4782078" cy="523220"/>
          </a:xfrm>
          <a:prstGeom prst="rect">
            <a:avLst/>
          </a:prstGeom>
          <a:noFill/>
        </p:spPr>
        <p:txBody>
          <a:bodyPr wrap="none" rtlCol="0">
            <a:spAutoFit/>
          </a:bodyPr>
          <a:lstStyle/>
          <a:p>
            <a:r>
              <a:rPr lang="en-US" altLang="zh-CN" sz="2800" dirty="0">
                <a:solidFill>
                  <a:schemeClr val="bg1"/>
                </a:solidFill>
                <a:latin typeface="华文细黑" panose="02010600040101010101" pitchFamily="2" charset="-122"/>
                <a:ea typeface="华文细黑" panose="02010600040101010101" pitchFamily="2" charset="-122"/>
              </a:rPr>
              <a:t>3 </a:t>
            </a:r>
            <a:r>
              <a:rPr lang="zh-CN" altLang="en-US" sz="2800" dirty="0">
                <a:solidFill>
                  <a:schemeClr val="bg1"/>
                </a:solidFill>
                <a:latin typeface="+mj-ea"/>
                <a:ea typeface="+mj-ea"/>
              </a:rPr>
              <a:t>提升渠道效率的途径和方法</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a:ext>
            </a:extLst>
          </a:blip>
          <a:srcRect l="31494" r="1806"/>
          <a:stretch/>
        </p:blipFill>
        <p:spPr>
          <a:xfrm flipH="1">
            <a:off x="1441326" y="1877400"/>
            <a:ext cx="3103200" cy="3103200"/>
          </a:xfrm>
          <a:prstGeom prst="ellipse">
            <a:avLst/>
          </a:prstGeom>
          <a:ln w="38100">
            <a:solidFill>
              <a:schemeClr val="bg1">
                <a:lumMod val="85000"/>
              </a:schemeClr>
            </a:solidFill>
          </a:ln>
        </p:spPr>
      </p:pic>
      <p:grpSp>
        <p:nvGrpSpPr>
          <p:cNvPr id="7" name="组合 6"/>
          <p:cNvGrpSpPr/>
          <p:nvPr/>
        </p:nvGrpSpPr>
        <p:grpSpPr>
          <a:xfrm>
            <a:off x="5270724" y="2249052"/>
            <a:ext cx="4777270" cy="2262624"/>
            <a:chOff x="5033011" y="2725599"/>
            <a:chExt cx="4777270" cy="2262624"/>
          </a:xfrm>
        </p:grpSpPr>
        <p:sp>
          <p:nvSpPr>
            <p:cNvPr id="8" name="文本框 7"/>
            <p:cNvSpPr txBox="1"/>
            <p:nvPr/>
          </p:nvSpPr>
          <p:spPr>
            <a:xfrm>
              <a:off x="5033011" y="2725599"/>
              <a:ext cx="4777270" cy="707886"/>
            </a:xfrm>
            <a:prstGeom prst="rect">
              <a:avLst/>
            </a:prstGeom>
            <a:noFill/>
          </p:spPr>
          <p:txBody>
            <a:bodyPr wrap="none" rtlCol="0">
              <a:spAutoFit/>
            </a:bodyPr>
            <a:lstStyle/>
            <a:p>
              <a:r>
                <a:rPr lang="en-US" altLang="zh-CN" sz="4000" dirty="0">
                  <a:solidFill>
                    <a:schemeClr val="accent4">
                      <a:lumMod val="50000"/>
                    </a:schemeClr>
                  </a:solidFill>
                  <a:latin typeface="华文细黑" panose="02010600040101010101" pitchFamily="2" charset="-122"/>
                  <a:ea typeface="华文细黑" panose="02010600040101010101" pitchFamily="2" charset="-122"/>
                </a:rPr>
                <a:t>1</a:t>
              </a:r>
              <a:r>
                <a:rPr lang="en-US" altLang="zh-CN" sz="3200" dirty="0">
                  <a:solidFill>
                    <a:schemeClr val="accent4">
                      <a:lumMod val="50000"/>
                    </a:schemeClr>
                  </a:solidFill>
                  <a:latin typeface="华文细黑" panose="02010600040101010101" pitchFamily="2" charset="-122"/>
                  <a:ea typeface="华文细黑" panose="02010600040101010101" pitchFamily="2" charset="-122"/>
                </a:rPr>
                <a:t>  </a:t>
              </a:r>
              <a:r>
                <a:rPr lang="zh-CN" altLang="en-US" sz="4000" dirty="0">
                  <a:solidFill>
                    <a:schemeClr val="accent4">
                      <a:lumMod val="50000"/>
                    </a:schemeClr>
                  </a:solidFill>
                  <a:latin typeface="+mn-ea"/>
                </a:rPr>
                <a:t>研究的目的和意义</a:t>
              </a:r>
            </a:p>
          </p:txBody>
        </p:sp>
        <p:sp>
          <p:nvSpPr>
            <p:cNvPr id="9" name="文本框 8"/>
            <p:cNvSpPr txBox="1"/>
            <p:nvPr/>
          </p:nvSpPr>
          <p:spPr>
            <a:xfrm>
              <a:off x="5574158" y="3787894"/>
              <a:ext cx="1569660" cy="1200329"/>
            </a:xfrm>
            <a:prstGeom prst="rect">
              <a:avLst/>
            </a:prstGeom>
            <a:noFill/>
          </p:spPr>
          <p:txBody>
            <a:bodyPr wrap="none" rtlCol="0">
              <a:spAutoFit/>
            </a:bodyPr>
            <a:lstStyle/>
            <a:p>
              <a:pPr marL="457200" indent="-457200">
                <a:buFont typeface="Wingdings" panose="05000000000000000000" pitchFamily="2" charset="2"/>
                <a:buChar char="n"/>
              </a:pPr>
              <a:r>
                <a:rPr lang="zh-CN" altLang="en-US" sz="3600" dirty="0">
                  <a:solidFill>
                    <a:schemeClr val="accent4">
                      <a:lumMod val="50000"/>
                    </a:schemeClr>
                  </a:solidFill>
                  <a:latin typeface="+mn-ea"/>
                </a:rPr>
                <a:t>目的</a:t>
              </a:r>
            </a:p>
            <a:p>
              <a:pPr marL="457200" indent="-457200">
                <a:buFont typeface="Wingdings" panose="05000000000000000000" pitchFamily="2" charset="2"/>
                <a:buChar char="n"/>
              </a:pPr>
              <a:r>
                <a:rPr lang="zh-CN" altLang="en-US" sz="3600" dirty="0">
                  <a:solidFill>
                    <a:schemeClr val="accent4">
                      <a:lumMod val="50000"/>
                    </a:schemeClr>
                  </a:solidFill>
                  <a:latin typeface="+mn-ea"/>
                </a:rPr>
                <a:t>意义</a:t>
              </a:r>
              <a:endParaRPr lang="en-US" altLang="zh-CN" sz="3600" dirty="0">
                <a:solidFill>
                  <a:schemeClr val="accent4">
                    <a:lumMod val="50000"/>
                  </a:schemeClr>
                </a:solidFill>
                <a:latin typeface="+mn-ea"/>
              </a:endParaRPr>
            </a:p>
          </p:txBody>
        </p:sp>
      </p:grpSp>
      <p:sp>
        <p:nvSpPr>
          <p:cNvPr id="10" name="椭圆 9">
            <a:extLst>
              <a:ext uri="{FF2B5EF4-FFF2-40B4-BE49-F238E27FC236}">
                <a16:creationId xmlns:a16="http://schemas.microsoft.com/office/drawing/2014/main" id="{9557C33B-E421-4484-B380-E70EB3142B40}"/>
              </a:ext>
            </a:extLst>
          </p:cNvPr>
          <p:cNvSpPr/>
          <p:nvPr/>
        </p:nvSpPr>
        <p:spPr>
          <a:xfrm>
            <a:off x="10898835" y="160707"/>
            <a:ext cx="249382" cy="249382"/>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86CF030-5B12-445C-B97D-2E3ED0959720}"/>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A727382D-C463-4997-A489-F04ECAAB9B3D}"/>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E9E8035-27FA-4961-8B0B-B33828D906FD}"/>
              </a:ext>
            </a:extLst>
          </p:cNvPr>
          <p:cNvSpPr/>
          <p:nvPr/>
        </p:nvSpPr>
        <p:spPr>
          <a:xfrm>
            <a:off x="10514066" y="160707"/>
            <a:ext cx="249382" cy="249382"/>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761136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4">
              <a:lumMod val="50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74779"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1</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研究的目的和意义</a:t>
            </a:r>
          </a:p>
        </p:txBody>
      </p:sp>
      <p:grpSp>
        <p:nvGrpSpPr>
          <p:cNvPr id="8" name="组合 7"/>
          <p:cNvGrpSpPr/>
          <p:nvPr/>
        </p:nvGrpSpPr>
        <p:grpSpPr>
          <a:xfrm>
            <a:off x="2433320" y="3179941"/>
            <a:ext cx="7223760" cy="2430541"/>
            <a:chOff x="1143000" y="1300074"/>
            <a:chExt cx="7223760" cy="2430541"/>
          </a:xfrm>
        </p:grpSpPr>
        <p:sp>
          <p:nvSpPr>
            <p:cNvPr id="3" name="矩形 2"/>
            <p:cNvSpPr/>
            <p:nvPr/>
          </p:nvSpPr>
          <p:spPr>
            <a:xfrm>
              <a:off x="1143000" y="2160955"/>
              <a:ext cx="7223760" cy="1569660"/>
            </a:xfrm>
            <a:prstGeom prst="rect">
              <a:avLst/>
            </a:prstGeom>
          </p:spPr>
          <p:txBody>
            <a:bodyPr wrap="square">
              <a:spAutoFit/>
            </a:bodyPr>
            <a:lstStyle/>
            <a:p>
              <a:pPr marL="285750" indent="-285750">
                <a:buFont typeface="Wingdings" panose="05000000000000000000" pitchFamily="2" charset="2"/>
                <a:buChar char="n"/>
              </a:pPr>
              <a:r>
                <a:rPr lang="zh-CN" altLang="en-US" sz="2400" dirty="0">
                  <a:latin typeface="+mn-ea"/>
                </a:rPr>
                <a:t>（小处）通过更准确快速地匹配，可以提高单身人士寻找到合适对象的速度和概率。</a:t>
              </a:r>
              <a:endParaRPr lang="en-US" altLang="zh-CN" sz="2400" dirty="0">
                <a:latin typeface="+mn-ea"/>
              </a:endParaRPr>
            </a:p>
            <a:p>
              <a:pPr marL="285750" indent="-285750">
                <a:buFont typeface="Wingdings" panose="05000000000000000000" pitchFamily="2" charset="2"/>
                <a:buChar char="n"/>
              </a:pPr>
              <a:r>
                <a:rPr lang="zh-CN" altLang="en-US" sz="2400" dirty="0">
                  <a:latin typeface="+mn-ea"/>
                </a:rPr>
                <a:t>（大处）客观上有助于减轻日益增长的低婚率、高独身率的社会难题</a:t>
              </a:r>
              <a:r>
                <a:rPr lang="zh-CN" altLang="en-US" sz="2400" dirty="0"/>
                <a:t>。</a:t>
              </a:r>
              <a:endParaRPr lang="en-US" altLang="zh-CN" sz="2400" dirty="0"/>
            </a:p>
          </p:txBody>
        </p:sp>
        <p:sp>
          <p:nvSpPr>
            <p:cNvPr id="4" name="文本框 3"/>
            <p:cNvSpPr txBox="1"/>
            <p:nvPr/>
          </p:nvSpPr>
          <p:spPr>
            <a:xfrm>
              <a:off x="1143000" y="1300074"/>
              <a:ext cx="1313180" cy="769441"/>
            </a:xfrm>
            <a:prstGeom prst="rect">
              <a:avLst/>
            </a:prstGeom>
            <a:noFill/>
          </p:spPr>
          <p:txBody>
            <a:bodyPr wrap="none" rtlCol="0">
              <a:spAutoFit/>
            </a:bodyPr>
            <a:lstStyle/>
            <a:p>
              <a:r>
                <a:rPr lang="zh-CN" altLang="en-US" sz="4400" dirty="0">
                  <a:solidFill>
                    <a:schemeClr val="accent4">
                      <a:lumMod val="50000"/>
                    </a:schemeClr>
                  </a:solidFill>
                  <a:latin typeface="+mn-ea"/>
                </a:rPr>
                <a:t>意义</a:t>
              </a:r>
            </a:p>
          </p:txBody>
        </p:sp>
      </p:grpSp>
      <p:grpSp>
        <p:nvGrpSpPr>
          <p:cNvPr id="13" name="组合 12"/>
          <p:cNvGrpSpPr/>
          <p:nvPr/>
        </p:nvGrpSpPr>
        <p:grpSpPr>
          <a:xfrm>
            <a:off x="2484120" y="784720"/>
            <a:ext cx="7223760" cy="1998073"/>
            <a:chOff x="2484120" y="3069027"/>
            <a:chExt cx="7223760" cy="1998073"/>
          </a:xfrm>
        </p:grpSpPr>
        <p:sp>
          <p:nvSpPr>
            <p:cNvPr id="10" name="文本框 9"/>
            <p:cNvSpPr txBox="1"/>
            <p:nvPr/>
          </p:nvSpPr>
          <p:spPr>
            <a:xfrm>
              <a:off x="2484120" y="3069027"/>
              <a:ext cx="1313180" cy="769441"/>
            </a:xfrm>
            <a:prstGeom prst="rect">
              <a:avLst/>
            </a:prstGeom>
            <a:noFill/>
          </p:spPr>
          <p:txBody>
            <a:bodyPr wrap="none" rtlCol="0">
              <a:spAutoFit/>
            </a:bodyPr>
            <a:lstStyle/>
            <a:p>
              <a:r>
                <a:rPr lang="zh-CN" altLang="en-US" sz="4400" dirty="0">
                  <a:solidFill>
                    <a:schemeClr val="accent4">
                      <a:lumMod val="50000"/>
                    </a:schemeClr>
                  </a:solidFill>
                  <a:latin typeface="+mn-ea"/>
                </a:rPr>
                <a:t>目的</a:t>
              </a:r>
            </a:p>
          </p:txBody>
        </p:sp>
        <p:sp>
          <p:nvSpPr>
            <p:cNvPr id="11" name="矩形 10"/>
            <p:cNvSpPr/>
            <p:nvPr/>
          </p:nvSpPr>
          <p:spPr>
            <a:xfrm>
              <a:off x="2484120" y="3866771"/>
              <a:ext cx="7223760" cy="1200329"/>
            </a:xfrm>
            <a:prstGeom prst="rect">
              <a:avLst/>
            </a:prstGeom>
          </p:spPr>
          <p:txBody>
            <a:bodyPr wrap="square">
              <a:spAutoFit/>
            </a:bodyPr>
            <a:lstStyle/>
            <a:p>
              <a:pPr marL="285750" indent="-285750">
                <a:buFont typeface="Wingdings" panose="05000000000000000000" pitchFamily="2" charset="2"/>
                <a:buChar char="n"/>
              </a:pPr>
              <a:r>
                <a:rPr lang="zh-CN" altLang="en-US" sz="2400" dirty="0"/>
                <a:t>分析当代年轻人的择偶观及择偶条件。</a:t>
              </a:r>
              <a:endParaRPr lang="en-US" altLang="zh-CN" sz="2400" dirty="0"/>
            </a:p>
            <a:p>
              <a:pPr marL="285750" indent="-285750">
                <a:buFont typeface="Wingdings" panose="05000000000000000000" pitchFamily="2" charset="2"/>
                <a:buChar char="n"/>
              </a:pPr>
              <a:r>
                <a:rPr lang="zh-CN" altLang="en-US" sz="2400" dirty="0"/>
                <a:t>根据训练出的模型为具体的择偶要求匹配合适的可选对象。</a:t>
              </a:r>
              <a:endParaRPr lang="en-US" altLang="zh-CN" sz="2400" dirty="0"/>
            </a:p>
          </p:txBody>
        </p:sp>
      </p:grpSp>
      <p:sp>
        <p:nvSpPr>
          <p:cNvPr id="16" name="椭圆 15">
            <a:extLst>
              <a:ext uri="{FF2B5EF4-FFF2-40B4-BE49-F238E27FC236}">
                <a16:creationId xmlns:a16="http://schemas.microsoft.com/office/drawing/2014/main" id="{922D11D0-73F5-4994-88A7-853083129FB7}"/>
              </a:ext>
            </a:extLst>
          </p:cNvPr>
          <p:cNvSpPr/>
          <p:nvPr/>
        </p:nvSpPr>
        <p:spPr>
          <a:xfrm>
            <a:off x="10898835" y="160707"/>
            <a:ext cx="249382" cy="249382"/>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BFC727C-28CD-4FC6-A8EB-DF7B8129CEF5}"/>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D146F40-CE66-445F-8916-C541FB2A27A8}"/>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617DA0A-40B6-4233-9C1E-1BD01574829C}"/>
              </a:ext>
            </a:extLst>
          </p:cNvPr>
          <p:cNvSpPr/>
          <p:nvPr/>
        </p:nvSpPr>
        <p:spPr>
          <a:xfrm>
            <a:off x="10514066" y="160707"/>
            <a:ext cx="249382" cy="249382"/>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46678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0334" y="6150268"/>
            <a:ext cx="4782078" cy="523220"/>
          </a:xfrm>
          <a:prstGeom prst="rect">
            <a:avLst/>
          </a:prstGeom>
          <a:noFill/>
        </p:spPr>
        <p:txBody>
          <a:bodyPr wrap="none" rtlCol="0">
            <a:spAutoFit/>
          </a:bodyPr>
          <a:lstStyle/>
          <a:p>
            <a:r>
              <a:rPr lang="en-US" altLang="zh-CN" sz="2800" dirty="0">
                <a:solidFill>
                  <a:schemeClr val="bg1"/>
                </a:solidFill>
                <a:latin typeface="华文细黑" panose="02010600040101010101" pitchFamily="2" charset="-122"/>
                <a:ea typeface="华文细黑" panose="02010600040101010101" pitchFamily="2" charset="-122"/>
              </a:rPr>
              <a:t>3 </a:t>
            </a:r>
            <a:r>
              <a:rPr lang="zh-CN" altLang="en-US" sz="2800" dirty="0">
                <a:solidFill>
                  <a:schemeClr val="bg1"/>
                </a:solidFill>
                <a:latin typeface="+mj-ea"/>
                <a:ea typeface="+mj-ea"/>
              </a:rPr>
              <a:t>提升渠道效率的途径和方法</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a:ext>
            </a:extLst>
          </a:blip>
          <a:srcRect l="31494" r="1806"/>
          <a:stretch/>
        </p:blipFill>
        <p:spPr>
          <a:xfrm flipH="1">
            <a:off x="1441326" y="1877400"/>
            <a:ext cx="3103200" cy="3103200"/>
          </a:xfrm>
          <a:prstGeom prst="ellipse">
            <a:avLst/>
          </a:prstGeom>
          <a:ln w="38100">
            <a:solidFill>
              <a:schemeClr val="bg1">
                <a:lumMod val="85000"/>
              </a:schemeClr>
            </a:solidFill>
          </a:ln>
        </p:spPr>
      </p:pic>
      <p:grpSp>
        <p:nvGrpSpPr>
          <p:cNvPr id="7" name="组合 6"/>
          <p:cNvGrpSpPr/>
          <p:nvPr/>
        </p:nvGrpSpPr>
        <p:grpSpPr>
          <a:xfrm>
            <a:off x="5270724" y="2249052"/>
            <a:ext cx="4777270" cy="2816621"/>
            <a:chOff x="5033011" y="2725599"/>
            <a:chExt cx="4777270" cy="2816621"/>
          </a:xfrm>
        </p:grpSpPr>
        <p:sp>
          <p:nvSpPr>
            <p:cNvPr id="8" name="文本框 7"/>
            <p:cNvSpPr txBox="1"/>
            <p:nvPr/>
          </p:nvSpPr>
          <p:spPr>
            <a:xfrm>
              <a:off x="5033011" y="2725599"/>
              <a:ext cx="4777270" cy="707886"/>
            </a:xfrm>
            <a:prstGeom prst="rect">
              <a:avLst/>
            </a:prstGeom>
            <a:noFill/>
          </p:spPr>
          <p:txBody>
            <a:bodyPr wrap="none" rtlCol="0">
              <a:spAutoFit/>
            </a:bodyPr>
            <a:lstStyle/>
            <a:p>
              <a:r>
                <a:rPr lang="en-US" altLang="zh-CN" sz="4000" dirty="0">
                  <a:solidFill>
                    <a:schemeClr val="accent5"/>
                  </a:solidFill>
                  <a:latin typeface="华文细黑" panose="02010600040101010101" pitchFamily="2" charset="-122"/>
                  <a:ea typeface="华文细黑" panose="02010600040101010101" pitchFamily="2" charset="-122"/>
                </a:rPr>
                <a:t>1</a:t>
              </a:r>
              <a:r>
                <a:rPr lang="en-US" altLang="zh-CN" sz="3200" dirty="0">
                  <a:solidFill>
                    <a:schemeClr val="accent5"/>
                  </a:solidFill>
                  <a:latin typeface="华文细黑" panose="02010600040101010101" pitchFamily="2" charset="-122"/>
                  <a:ea typeface="华文细黑" panose="02010600040101010101" pitchFamily="2" charset="-122"/>
                </a:rPr>
                <a:t>  </a:t>
              </a:r>
              <a:r>
                <a:rPr lang="zh-CN" altLang="en-US" sz="4000" dirty="0">
                  <a:solidFill>
                    <a:schemeClr val="accent5"/>
                  </a:solidFill>
                  <a:latin typeface="+mn-ea"/>
                </a:rPr>
                <a:t>数据的采集和分析</a:t>
              </a:r>
            </a:p>
          </p:txBody>
        </p:sp>
        <p:sp>
          <p:nvSpPr>
            <p:cNvPr id="9" name="文本框 8"/>
            <p:cNvSpPr txBox="1"/>
            <p:nvPr/>
          </p:nvSpPr>
          <p:spPr>
            <a:xfrm>
              <a:off x="5574158" y="3787894"/>
              <a:ext cx="2954655" cy="1754326"/>
            </a:xfrm>
            <a:prstGeom prst="rect">
              <a:avLst/>
            </a:prstGeom>
            <a:noFill/>
          </p:spPr>
          <p:txBody>
            <a:bodyPr wrap="none" rtlCol="0">
              <a:spAutoFit/>
            </a:bodyPr>
            <a:lstStyle/>
            <a:p>
              <a:pPr marL="457200" indent="-457200">
                <a:buFont typeface="Wingdings" panose="05000000000000000000" pitchFamily="2" charset="2"/>
                <a:buChar char="n"/>
              </a:pPr>
              <a:r>
                <a:rPr lang="zh-CN" altLang="en-US" sz="3600" dirty="0">
                  <a:solidFill>
                    <a:schemeClr val="accent5"/>
                  </a:solidFill>
                  <a:latin typeface="+mn-ea"/>
                </a:rPr>
                <a:t>数据采集</a:t>
              </a:r>
            </a:p>
            <a:p>
              <a:pPr marL="457200" indent="-457200">
                <a:buFont typeface="Wingdings" panose="05000000000000000000" pitchFamily="2" charset="2"/>
                <a:buChar char="n"/>
              </a:pPr>
              <a:r>
                <a:rPr lang="zh-CN" altLang="en-US" sz="3600" dirty="0">
                  <a:solidFill>
                    <a:schemeClr val="accent5"/>
                  </a:solidFill>
                  <a:latin typeface="+mn-ea"/>
                </a:rPr>
                <a:t>数据清洗</a:t>
              </a:r>
              <a:endParaRPr lang="en-US" altLang="zh-CN" sz="3600" dirty="0">
                <a:solidFill>
                  <a:schemeClr val="accent5"/>
                </a:solidFill>
                <a:latin typeface="+mn-ea"/>
              </a:endParaRPr>
            </a:p>
            <a:p>
              <a:pPr marL="457200" indent="-457200">
                <a:buFont typeface="Wingdings" panose="05000000000000000000" pitchFamily="2" charset="2"/>
                <a:buChar char="n"/>
              </a:pPr>
              <a:r>
                <a:rPr lang="zh-CN" altLang="en-US" sz="3600" dirty="0">
                  <a:solidFill>
                    <a:schemeClr val="accent5"/>
                  </a:solidFill>
                  <a:latin typeface="+mn-ea"/>
                </a:rPr>
                <a:t>数据可视化</a:t>
              </a:r>
              <a:endParaRPr lang="en-US" altLang="zh-CN" sz="3600" dirty="0">
                <a:solidFill>
                  <a:schemeClr val="accent5"/>
                </a:solidFill>
                <a:latin typeface="+mn-ea"/>
              </a:endParaRPr>
            </a:p>
          </p:txBody>
        </p:sp>
      </p:grpSp>
      <p:sp>
        <p:nvSpPr>
          <p:cNvPr id="10" name="椭圆 9">
            <a:extLst>
              <a:ext uri="{FF2B5EF4-FFF2-40B4-BE49-F238E27FC236}">
                <a16:creationId xmlns:a16="http://schemas.microsoft.com/office/drawing/2014/main" id="{1860F69E-DC07-40B9-A203-F41771E0F2C6}"/>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60FF649-FC08-4821-A00D-E0440EC2B061}"/>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4402EBD-15CA-4F58-9E1F-5E1F64762AA7}"/>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4296B9C-3D5E-4C0B-A067-BB4BF31CE88E}"/>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498339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5"/>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数据的采集和分析</a:t>
            </a:r>
          </a:p>
        </p:txBody>
      </p:sp>
      <p:sp>
        <p:nvSpPr>
          <p:cNvPr id="10" name="文本框 9"/>
          <p:cNvSpPr txBox="1"/>
          <p:nvPr/>
        </p:nvSpPr>
        <p:spPr>
          <a:xfrm>
            <a:off x="701897" y="449440"/>
            <a:ext cx="3289934" cy="769441"/>
          </a:xfrm>
          <a:prstGeom prst="rect">
            <a:avLst/>
          </a:prstGeom>
          <a:noFill/>
        </p:spPr>
        <p:txBody>
          <a:bodyPr wrap="none" rtlCol="0">
            <a:spAutoFit/>
          </a:bodyPr>
          <a:lstStyle/>
          <a:p>
            <a:r>
              <a:rPr lang="zh-CN" altLang="en-US" sz="4400" dirty="0">
                <a:solidFill>
                  <a:schemeClr val="accent5"/>
                </a:solidFill>
                <a:latin typeface="+mn-ea"/>
              </a:rPr>
              <a:t>数据采集</a:t>
            </a:r>
          </a:p>
        </p:txBody>
      </p:sp>
      <p:sp>
        <p:nvSpPr>
          <p:cNvPr id="11" name="矩形 10"/>
          <p:cNvSpPr/>
          <p:nvPr/>
        </p:nvSpPr>
        <p:spPr>
          <a:xfrm>
            <a:off x="721360" y="3739336"/>
            <a:ext cx="9733280" cy="1200329"/>
          </a:xfrm>
          <a:prstGeom prst="rect">
            <a:avLst/>
          </a:prstGeom>
        </p:spPr>
        <p:txBody>
          <a:bodyPr wrap="square">
            <a:spAutoFit/>
          </a:bodyPr>
          <a:lstStyle/>
          <a:p>
            <a:pPr marL="285750" indent="-285750">
              <a:buFont typeface="Wingdings" panose="05000000000000000000" pitchFamily="2" charset="2"/>
              <a:buChar char="n"/>
            </a:pPr>
            <a:r>
              <a:rPr lang="zh-CN" altLang="en-US" sz="2400" b="1" dirty="0"/>
              <a:t>数据：</a:t>
            </a:r>
            <a:r>
              <a:rPr lang="zh-CN" altLang="en-US" sz="2400" dirty="0"/>
              <a:t>爬取的数据有做部分条件的限制，如年龄、身高、是否有照片等。据此采集到的数据去重后总数为</a:t>
            </a:r>
            <a:r>
              <a:rPr lang="en-US" altLang="zh-CN" sz="2400" dirty="0"/>
              <a:t>13604</a:t>
            </a:r>
            <a:r>
              <a:rPr lang="zh-CN" altLang="en-US" sz="2400" dirty="0"/>
              <a:t>条，其中男性数据有</a:t>
            </a:r>
            <a:r>
              <a:rPr lang="en-US" altLang="zh-CN" sz="2400" dirty="0"/>
              <a:t>6417</a:t>
            </a:r>
            <a:r>
              <a:rPr lang="zh-CN" altLang="en-US" sz="2400" dirty="0"/>
              <a:t>条，女性数据有</a:t>
            </a:r>
            <a:r>
              <a:rPr lang="en-US" altLang="zh-CN" sz="2400" dirty="0"/>
              <a:t>7187</a:t>
            </a:r>
            <a:r>
              <a:rPr lang="zh-CN" altLang="en-US" sz="2400" dirty="0"/>
              <a:t>条。</a:t>
            </a:r>
            <a:endParaRPr lang="en-US" altLang="zh-CN" sz="2400" dirty="0"/>
          </a:p>
        </p:txBody>
      </p:sp>
      <p:sp>
        <p:nvSpPr>
          <p:cNvPr id="19" name="椭圆 18">
            <a:extLst>
              <a:ext uri="{FF2B5EF4-FFF2-40B4-BE49-F238E27FC236}">
                <a16:creationId xmlns:a16="http://schemas.microsoft.com/office/drawing/2014/main" id="{79354962-5FCE-4A1F-B881-2295EED6996D}"/>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41258FA-4712-45C4-AE78-A117D24D330D}"/>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C66C0DB-0A96-4F67-9277-426C0B59684F}"/>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347424A-1F58-4895-B160-127BA75AECC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FF4D8A4-789E-45C7-9710-96505C5C0EDA}"/>
              </a:ext>
            </a:extLst>
          </p:cNvPr>
          <p:cNvSpPr/>
          <p:nvPr/>
        </p:nvSpPr>
        <p:spPr>
          <a:xfrm>
            <a:off x="721360" y="1633264"/>
            <a:ext cx="9804400" cy="830997"/>
          </a:xfrm>
          <a:prstGeom prst="rect">
            <a:avLst/>
          </a:prstGeom>
        </p:spPr>
        <p:txBody>
          <a:bodyPr wrap="square">
            <a:spAutoFit/>
          </a:bodyPr>
          <a:lstStyle/>
          <a:p>
            <a:pPr marL="285750" indent="-285750">
              <a:buFont typeface="Wingdings" panose="05000000000000000000" pitchFamily="2" charset="2"/>
              <a:buChar char="n"/>
            </a:pPr>
            <a:r>
              <a:rPr lang="zh-CN" altLang="en-US" sz="2400" b="1" dirty="0"/>
              <a:t>策略：</a:t>
            </a:r>
            <a:r>
              <a:rPr lang="zh-CN" altLang="en-US" sz="2400" dirty="0"/>
              <a:t>运用</a:t>
            </a:r>
            <a:r>
              <a:rPr lang="en-US" altLang="zh-CN" sz="2400" dirty="0"/>
              <a:t>requests</a:t>
            </a:r>
            <a:r>
              <a:rPr lang="zh-CN" altLang="en-US" sz="2400" dirty="0"/>
              <a:t>和</a:t>
            </a:r>
            <a:r>
              <a:rPr lang="en-US" altLang="zh-CN" sz="2400" dirty="0"/>
              <a:t>pandas</a:t>
            </a:r>
            <a:r>
              <a:rPr lang="zh-CN" altLang="en-US" sz="2400" dirty="0"/>
              <a:t>，通过分页爬取的方式进行数据的采集。爬行策略是每爬取</a:t>
            </a:r>
            <a:r>
              <a:rPr lang="en-US" altLang="zh-CN" sz="2400" dirty="0"/>
              <a:t>100</a:t>
            </a:r>
            <a:r>
              <a:rPr lang="zh-CN" altLang="en-US" sz="2400" dirty="0"/>
              <a:t>页就暂停</a:t>
            </a:r>
            <a:r>
              <a:rPr lang="en-US" altLang="zh-CN" sz="2400" dirty="0"/>
              <a:t>5</a:t>
            </a:r>
            <a:r>
              <a:rPr lang="zh-CN" altLang="en-US" sz="2400" dirty="0"/>
              <a:t>秒，避免给服务端造成太大压力。</a:t>
            </a:r>
            <a:endParaRPr lang="en-US" altLang="zh-CN" sz="2400" dirty="0"/>
          </a:p>
        </p:txBody>
      </p:sp>
      <p:sp>
        <p:nvSpPr>
          <p:cNvPr id="24" name="矩形 23">
            <a:extLst>
              <a:ext uri="{FF2B5EF4-FFF2-40B4-BE49-F238E27FC236}">
                <a16:creationId xmlns:a16="http://schemas.microsoft.com/office/drawing/2014/main" id="{BC22C3F1-36A7-4526-8EB8-E7A18D4660AA}"/>
              </a:ext>
            </a:extLst>
          </p:cNvPr>
          <p:cNvSpPr/>
          <p:nvPr/>
        </p:nvSpPr>
        <p:spPr>
          <a:xfrm>
            <a:off x="741680" y="2720384"/>
            <a:ext cx="9773920" cy="830997"/>
          </a:xfrm>
          <a:prstGeom prst="rect">
            <a:avLst/>
          </a:prstGeom>
        </p:spPr>
        <p:txBody>
          <a:bodyPr wrap="square">
            <a:spAutoFit/>
          </a:bodyPr>
          <a:lstStyle/>
          <a:p>
            <a:pPr marL="285750" indent="-285750">
              <a:buFont typeface="Wingdings" panose="05000000000000000000" pitchFamily="2" charset="2"/>
              <a:buChar char="n"/>
            </a:pPr>
            <a:r>
              <a:rPr lang="zh-CN" altLang="en-US" sz="2400" b="1" dirty="0"/>
              <a:t>清洗：</a:t>
            </a:r>
            <a:r>
              <a:rPr lang="zh-CN" altLang="en-US" sz="2400" dirty="0"/>
              <a:t>爬取的过程中会进行简单的清洗，如去除乱码和去重，清洗后的数据存入本地</a:t>
            </a:r>
            <a:r>
              <a:rPr lang="en-US" altLang="zh-CN" sz="2400" dirty="0"/>
              <a:t>csv</a:t>
            </a:r>
            <a:r>
              <a:rPr lang="zh-CN" altLang="en-US" sz="2400" dirty="0"/>
              <a:t>文件</a:t>
            </a:r>
            <a:endParaRPr lang="en-US" altLang="zh-CN" sz="2400" dirty="0"/>
          </a:p>
        </p:txBody>
      </p:sp>
      <p:sp>
        <p:nvSpPr>
          <p:cNvPr id="25" name="矩形 24">
            <a:extLst>
              <a:ext uri="{FF2B5EF4-FFF2-40B4-BE49-F238E27FC236}">
                <a16:creationId xmlns:a16="http://schemas.microsoft.com/office/drawing/2014/main" id="{EC3622F7-5615-4FB4-8AAB-478F25B9FF60}"/>
              </a:ext>
            </a:extLst>
          </p:cNvPr>
          <p:cNvSpPr/>
          <p:nvPr/>
        </p:nvSpPr>
        <p:spPr>
          <a:xfrm>
            <a:off x="721360" y="5026704"/>
            <a:ext cx="9733280" cy="830997"/>
          </a:xfrm>
          <a:prstGeom prst="rect">
            <a:avLst/>
          </a:prstGeom>
        </p:spPr>
        <p:txBody>
          <a:bodyPr wrap="square">
            <a:spAutoFit/>
          </a:bodyPr>
          <a:lstStyle/>
          <a:p>
            <a:pPr marL="285750" indent="-285750">
              <a:buFont typeface="Wingdings" panose="05000000000000000000" pitchFamily="2" charset="2"/>
              <a:buChar char="n"/>
            </a:pPr>
            <a:r>
              <a:rPr lang="zh-CN" altLang="en-US" sz="2400" b="1" dirty="0"/>
              <a:t>协议：</a:t>
            </a:r>
            <a:r>
              <a:rPr lang="zh-CN" altLang="en-US" sz="2400" dirty="0"/>
              <a:t>爬虫协议方面世纪佳缘未设置，但是需要登录后才可以获取到数据。</a:t>
            </a:r>
            <a:endParaRPr lang="en-US" altLang="zh-CN" sz="2400" dirty="0"/>
          </a:p>
        </p:txBody>
      </p:sp>
    </p:spTree>
    <p:extLst>
      <p:ext uri="{BB962C8B-B14F-4D97-AF65-F5344CB8AC3E}">
        <p14:creationId xmlns:p14="http://schemas.microsoft.com/office/powerpoint/2010/main" val="11411806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flipH="1">
            <a:off x="-155280" y="5967388"/>
            <a:ext cx="12502551" cy="1012531"/>
          </a:xfrm>
          <a:prstGeom prst="rect">
            <a:avLst/>
          </a:prstGeom>
          <a:solidFill>
            <a:schemeClr val="accent5"/>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0334" y="6150268"/>
            <a:ext cx="3887603" cy="584775"/>
          </a:xfrm>
          <a:prstGeom prst="rect">
            <a:avLst/>
          </a:prstGeom>
          <a:noFill/>
        </p:spPr>
        <p:txBody>
          <a:bodyPr wrap="none" rtlCol="0">
            <a:spAutoFit/>
          </a:bodyPr>
          <a:lstStyle/>
          <a:p>
            <a:r>
              <a:rPr lang="en-US" altLang="zh-CN" sz="3200" dirty="0">
                <a:solidFill>
                  <a:schemeClr val="bg1"/>
                </a:solidFill>
                <a:latin typeface="华文细黑" panose="02010600040101010101" pitchFamily="2" charset="-122"/>
                <a:ea typeface="华文细黑" panose="02010600040101010101" pitchFamily="2" charset="-122"/>
              </a:rPr>
              <a:t>2 </a:t>
            </a:r>
            <a:r>
              <a:rPr lang="en-US" altLang="zh-CN" sz="2800" dirty="0">
                <a:solidFill>
                  <a:schemeClr val="bg1"/>
                </a:solidFill>
                <a:latin typeface="华文细黑" panose="02010600040101010101" pitchFamily="2" charset="-122"/>
                <a:ea typeface="华文细黑" panose="02010600040101010101" pitchFamily="2" charset="-122"/>
              </a:rPr>
              <a:t> </a:t>
            </a:r>
            <a:r>
              <a:rPr lang="zh-CN" altLang="en-US" sz="3200" dirty="0">
                <a:solidFill>
                  <a:schemeClr val="bg1"/>
                </a:solidFill>
                <a:latin typeface="+mn-ea"/>
              </a:rPr>
              <a:t>数据的采集和分析</a:t>
            </a:r>
          </a:p>
        </p:txBody>
      </p:sp>
      <p:sp>
        <p:nvSpPr>
          <p:cNvPr id="16" name="文本框 15">
            <a:extLst>
              <a:ext uri="{FF2B5EF4-FFF2-40B4-BE49-F238E27FC236}">
                <a16:creationId xmlns:a16="http://schemas.microsoft.com/office/drawing/2014/main" id="{66287945-9774-41E0-BDCA-E4887DAFE333}"/>
              </a:ext>
            </a:extLst>
          </p:cNvPr>
          <p:cNvSpPr txBox="1"/>
          <p:nvPr/>
        </p:nvSpPr>
        <p:spPr>
          <a:xfrm>
            <a:off x="695960" y="304346"/>
            <a:ext cx="1826141" cy="584775"/>
          </a:xfrm>
          <a:prstGeom prst="rect">
            <a:avLst/>
          </a:prstGeom>
          <a:noFill/>
        </p:spPr>
        <p:txBody>
          <a:bodyPr wrap="none" rtlCol="0">
            <a:spAutoFit/>
          </a:bodyPr>
          <a:lstStyle/>
          <a:p>
            <a:r>
              <a:rPr lang="zh-CN" altLang="en-US" sz="3200" dirty="0">
                <a:solidFill>
                  <a:schemeClr val="accent5"/>
                </a:solidFill>
                <a:latin typeface="+mn-ea"/>
              </a:rPr>
              <a:t>男性数据</a:t>
            </a:r>
          </a:p>
        </p:txBody>
      </p:sp>
      <p:pic>
        <p:nvPicPr>
          <p:cNvPr id="4" name="图片 3">
            <a:extLst>
              <a:ext uri="{FF2B5EF4-FFF2-40B4-BE49-F238E27FC236}">
                <a16:creationId xmlns:a16="http://schemas.microsoft.com/office/drawing/2014/main" id="{F38817E5-A3C2-4710-92AA-AC41FF8E5694}"/>
              </a:ext>
            </a:extLst>
          </p:cNvPr>
          <p:cNvPicPr>
            <a:picLocks noChangeAspect="1"/>
          </p:cNvPicPr>
          <p:nvPr/>
        </p:nvPicPr>
        <p:blipFill>
          <a:blip r:embed="rId2"/>
          <a:stretch>
            <a:fillRect/>
          </a:stretch>
        </p:blipFill>
        <p:spPr>
          <a:xfrm>
            <a:off x="985520" y="1125138"/>
            <a:ext cx="10149840" cy="4572715"/>
          </a:xfrm>
          <a:prstGeom prst="rect">
            <a:avLst/>
          </a:prstGeom>
        </p:spPr>
      </p:pic>
      <p:sp>
        <p:nvSpPr>
          <p:cNvPr id="13" name="椭圆 12">
            <a:extLst>
              <a:ext uri="{FF2B5EF4-FFF2-40B4-BE49-F238E27FC236}">
                <a16:creationId xmlns:a16="http://schemas.microsoft.com/office/drawing/2014/main" id="{2014E6FB-AFF5-4C7F-9B64-AEB012A79051}"/>
              </a:ext>
            </a:extLst>
          </p:cNvPr>
          <p:cNvSpPr/>
          <p:nvPr/>
        </p:nvSpPr>
        <p:spPr>
          <a:xfrm>
            <a:off x="10898835" y="160707"/>
            <a:ext cx="249382" cy="2493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30E4E77-589D-462E-826D-7A2081C13AB6}"/>
              </a:ext>
            </a:extLst>
          </p:cNvPr>
          <p:cNvSpPr/>
          <p:nvPr/>
        </p:nvSpPr>
        <p:spPr>
          <a:xfrm>
            <a:off x="11283604"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15354E8-24A2-46FA-BF42-A6BDBEE1B31D}"/>
              </a:ext>
            </a:extLst>
          </p:cNvPr>
          <p:cNvSpPr/>
          <p:nvPr/>
        </p:nvSpPr>
        <p:spPr>
          <a:xfrm>
            <a:off x="11668373" y="160707"/>
            <a:ext cx="249382" cy="2493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24E6380-4F55-41D7-A4C5-AED7C89E5212}"/>
              </a:ext>
            </a:extLst>
          </p:cNvPr>
          <p:cNvSpPr/>
          <p:nvPr/>
        </p:nvSpPr>
        <p:spPr>
          <a:xfrm>
            <a:off x="10514066" y="160707"/>
            <a:ext cx="249382" cy="24938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904496"/>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华康俪金黑W8(P)"/>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6"/>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3255</TotalTime>
  <Words>1272</Words>
  <Application>Microsoft Macintosh PowerPoint</Application>
  <PresentationFormat>宽屏</PresentationFormat>
  <Paragraphs>142</Paragraphs>
  <Slides>30</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华康俪金黑W8(P)</vt:lpstr>
      <vt:lpstr>华文细黑</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曹将</dc:creator>
  <cp:lastModifiedBy>李 軍</cp:lastModifiedBy>
  <cp:revision>159</cp:revision>
  <dcterms:created xsi:type="dcterms:W3CDTF">2013-04-03T09:33:31Z</dcterms:created>
  <dcterms:modified xsi:type="dcterms:W3CDTF">2020-07-05T23:04:38Z</dcterms:modified>
</cp:coreProperties>
</file>